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  <p:sldMasterId id="2147483669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EBEC93-8B1A-4871-8E0E-8C8FD69919F5}">
  <a:tblStyle styleId="{CEEBEC93-8B1A-4871-8E0E-8C8FD69919F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312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73ea6a1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873ea6a1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g873ea6a14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73ea6a14e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873ea6a14e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g873ea6a14e_0_1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73ea6a14e_0_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73ea6a14e_0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73ea6a14e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873ea6a14e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873ea6a14e_0_2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l="59061"/>
          <a:stretch/>
        </p:blipFill>
        <p:spPr>
          <a:xfrm>
            <a:off x="7200901" y="0"/>
            <a:ext cx="49911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 descr="A picture containing drawing,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716347" y="3094497"/>
            <a:ext cx="4991100" cy="65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2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2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959861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947463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3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3" descr="A picture containing food,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520743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2"/>
          </p:nvPr>
        </p:nvSpPr>
        <p:spPr>
          <a:xfrm>
            <a:off x="6374968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rgbClr val="003B6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4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520743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2"/>
          </p:nvPr>
        </p:nvSpPr>
        <p:spPr>
          <a:xfrm>
            <a:off x="6374968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003B61"/>
              </a:buClr>
              <a:buSzPts val="1800"/>
              <a:buChar char="•"/>
              <a:defRPr>
                <a:solidFill>
                  <a:srgbClr val="003B6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5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5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609600" y="2042047"/>
            <a:ext cx="10859145" cy="105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609600" y="3097283"/>
            <a:ext cx="10859144" cy="1437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6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6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877824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877824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7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7067" y="-4233"/>
            <a:ext cx="814493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 descr="A screenshot of a computer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5085" y="1600200"/>
            <a:ext cx="7056967" cy="424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846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499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>
            <a:spLocks noGrp="1"/>
          </p:cNvSpPr>
          <p:nvPr>
            <p:ph type="pic" idx="2"/>
          </p:nvPr>
        </p:nvSpPr>
        <p:spPr>
          <a:xfrm>
            <a:off x="6383867" y="1900767"/>
            <a:ext cx="5393267" cy="3475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8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8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7067" y="-4233"/>
            <a:ext cx="814493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2000" y="266700"/>
            <a:ext cx="4428067" cy="5784851"/>
          </a:xfrm>
          <a:prstGeom prst="rect">
            <a:avLst/>
          </a:prstGeom>
          <a:noFill/>
          <a:ln>
            <a:noFill/>
          </a:ln>
          <a:effectLst>
            <a:outerShdw blurRad="266700" dist="139700" dir="2700000" algn="tl" rotWithShape="0">
              <a:srgbClr val="000000">
                <a:alpha val="17647"/>
              </a:srgbClr>
            </a:outerShdw>
          </a:effectLst>
        </p:spPr>
      </p:pic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609601" y="265997"/>
            <a:ext cx="585019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499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>
            <a:spLocks noGrp="1"/>
          </p:cNvSpPr>
          <p:nvPr>
            <p:ph type="pic" idx="2"/>
          </p:nvPr>
        </p:nvSpPr>
        <p:spPr>
          <a:xfrm>
            <a:off x="7284770" y="449341"/>
            <a:ext cx="4091153" cy="541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9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 descr="A picture containing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59171"/>
          <a:stretch/>
        </p:blipFill>
        <p:spPr>
          <a:xfrm>
            <a:off x="0" y="1"/>
            <a:ext cx="12192000" cy="280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1885243" y="529121"/>
            <a:ext cx="8421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762603" y="2940960"/>
            <a:ext cx="3276655" cy="2721093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2"/>
          </p:nvPr>
        </p:nvSpPr>
        <p:spPr>
          <a:xfrm>
            <a:off x="4457673" y="2940960"/>
            <a:ext cx="3276655" cy="2721093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3"/>
          </p:nvPr>
        </p:nvSpPr>
        <p:spPr>
          <a:xfrm>
            <a:off x="8103983" y="2940960"/>
            <a:ext cx="3276655" cy="2721093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10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609600" y="1278871"/>
            <a:ext cx="47548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7277687" y="1600202"/>
            <a:ext cx="4229685" cy="439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1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1" descr="A person sitting at a table using a comput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7390"/>
          <a:stretch/>
        </p:blipFill>
        <p:spPr>
          <a:xfrm>
            <a:off x="1301752" y="0"/>
            <a:ext cx="1089024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61458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609600" y="1531376"/>
            <a:ext cx="3614400" cy="25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75000"/>
          <a:stretch/>
        </p:blipFill>
        <p:spPr>
          <a:xfrm>
            <a:off x="9144000" y="0"/>
            <a:ext cx="3048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917499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8534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>
  <p:cSld name="2_Title and Content 3"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87783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87783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7840"/>
              </a:buClr>
              <a:buSzPts val="24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/>
            </a:lvl2pPr>
            <a:lvl3pPr marL="137160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3pPr>
            <a:lvl4pPr marL="182880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/>
            </a:lvl4pPr>
            <a:lvl5pPr marL="228600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»"/>
              <a:defRPr/>
            </a:lvl5pPr>
            <a:lvl6pPr marL="274320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609600" y="6297827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dt" idx="10"/>
          </p:nvPr>
        </p:nvSpPr>
        <p:spPr>
          <a:xfrm>
            <a:off x="1219200" y="6297827"/>
            <a:ext cx="1516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pic>
        <p:nvPicPr>
          <p:cNvPr id="148" name="Google Shape;148;p22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11853" y="6099052"/>
            <a:ext cx="765955" cy="444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44818" r="7999"/>
          <a:stretch/>
        </p:blipFill>
        <p:spPr>
          <a:xfrm>
            <a:off x="6438901" y="0"/>
            <a:ext cx="57531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74038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606274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7067" y="-4233"/>
            <a:ext cx="814493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6" descr="A picture containing drawing,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716347" y="3094497"/>
            <a:ext cx="4991100" cy="65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 descr="A sunset in th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9373" b="1112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716347" y="3094497"/>
            <a:ext cx="4991100" cy="65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 2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 l="59061"/>
          <a:stretch/>
        </p:blipFill>
        <p:spPr>
          <a:xfrm>
            <a:off x="7200901" y="0"/>
            <a:ext cx="49911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 descr="A picture containing drawing,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716347" y="3094497"/>
            <a:ext cx="4991100" cy="65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 3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9" descr="A picture containing drawing,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9" descr="A person on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8504"/>
          <a:stretch/>
        </p:blipFill>
        <p:spPr>
          <a:xfrm>
            <a:off x="7133168" y="0"/>
            <a:ext cx="505883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716347" y="3094497"/>
            <a:ext cx="4991100" cy="65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 4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0" descr="A picture containing drawing,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0" descr="A picture containing computer, sitting, laptop, you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9061"/>
          <a:stretch/>
        </p:blipFill>
        <p:spPr>
          <a:xfrm>
            <a:off x="7200901" y="0"/>
            <a:ext cx="4991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716347" y="3094497"/>
            <a:ext cx="4991100" cy="65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1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73729" t="44746"/>
          <a:stretch/>
        </p:blipFill>
        <p:spPr>
          <a:xfrm>
            <a:off x="8989485" y="3069168"/>
            <a:ext cx="3202516" cy="3788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1092114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874104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667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09600" y="2667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Decision making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04AC8E-F48E-DDDE-522B-347D19DE2A17}"/>
              </a:ext>
            </a:extLst>
          </p:cNvPr>
          <p:cNvSpPr txBox="1"/>
          <p:nvPr/>
        </p:nvSpPr>
        <p:spPr>
          <a:xfrm>
            <a:off x="619676" y="6136304"/>
            <a:ext cx="221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Amended 14 March 2023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917499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 sz="2467"/>
              <a:t>Introduction to decision making</a:t>
            </a:r>
            <a:endParaRPr sz="2467"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>
            <a:off x="609599" y="1408997"/>
            <a:ext cx="8534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1294" lvl="0" indent="-2328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We make decisions every day</a:t>
            </a:r>
            <a:endParaRPr dirty="0">
              <a:solidFill>
                <a:srgbClr val="002060"/>
              </a:solidFill>
            </a:endParaRPr>
          </a:p>
          <a:p>
            <a:pPr marL="241294" lvl="0" indent="-1185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None/>
            </a:pPr>
            <a:endParaRPr dirty="0">
              <a:solidFill>
                <a:srgbClr val="002060"/>
              </a:solidFill>
            </a:endParaRPr>
          </a:p>
          <a:p>
            <a:pPr marL="241294" lvl="0" indent="-2328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Some decisions are easy to make </a:t>
            </a:r>
            <a:endParaRPr dirty="0">
              <a:solidFill>
                <a:srgbClr val="002060"/>
              </a:solidFill>
            </a:endParaRPr>
          </a:p>
          <a:p>
            <a:pPr marL="241294" lvl="0" indent="-1185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None/>
            </a:pPr>
            <a:endParaRPr dirty="0">
              <a:solidFill>
                <a:srgbClr val="002060"/>
              </a:solidFill>
            </a:endParaRPr>
          </a:p>
          <a:p>
            <a:pPr marL="241293" lvl="0" indent="-2328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Some decisions are more complex and need careful consideration</a:t>
            </a:r>
            <a:endParaRPr dirty="0">
              <a:solidFill>
                <a:srgbClr val="002060"/>
              </a:solidFill>
            </a:endParaRPr>
          </a:p>
          <a:p>
            <a:pPr marL="241293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  <a:p>
            <a:pPr marL="241294" lvl="0" indent="-2328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Can you name an example of each type of decision?</a:t>
            </a:r>
            <a:endParaRPr dirty="0">
              <a:solidFill>
                <a:srgbClr val="002060"/>
              </a:solidFill>
            </a:endParaRPr>
          </a:p>
          <a:p>
            <a:pPr marL="241294" lvl="0" indent="-1185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None/>
            </a:pPr>
            <a:endParaRPr dirty="0">
              <a:solidFill>
                <a:srgbClr val="002060"/>
              </a:solidFill>
            </a:endParaRPr>
          </a:p>
          <a:p>
            <a:pPr marL="241294" lvl="0" indent="-2328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Gathering relevant information is an important part of any decision making process</a:t>
            </a:r>
            <a:endParaRPr dirty="0">
              <a:solidFill>
                <a:srgbClr val="002060"/>
              </a:solidFill>
            </a:endParaRPr>
          </a:p>
          <a:p>
            <a:pPr marL="241294" lvl="0" indent="-118527" algn="l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None/>
            </a:pPr>
            <a:endParaRPr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lang="en-GB" sz="2467"/>
              <a:t>Brainstorm in small groups</a:t>
            </a:r>
            <a:endParaRPr sz="2467"/>
          </a:p>
        </p:txBody>
      </p:sp>
      <p:sp>
        <p:nvSpPr>
          <p:cNvPr id="166" name="Google Shape;166;p25"/>
          <p:cNvSpPr txBox="1">
            <a:spLocks noGrp="1"/>
          </p:cNvSpPr>
          <p:nvPr>
            <p:ph type="sldNum" idx="12"/>
          </p:nvPr>
        </p:nvSpPr>
        <p:spPr>
          <a:xfrm>
            <a:off x="812800" y="8396114"/>
            <a:ext cx="8127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graphicFrame>
        <p:nvGraphicFramePr>
          <p:cNvPr id="167" name="Google Shape;167;p25"/>
          <p:cNvGraphicFramePr/>
          <p:nvPr/>
        </p:nvGraphicFramePr>
        <p:xfrm>
          <a:off x="793045" y="2496860"/>
          <a:ext cx="7046175" cy="3568250"/>
        </p:xfrm>
        <a:graphic>
          <a:graphicData uri="http://schemas.openxmlformats.org/drawingml/2006/table">
            <a:tbl>
              <a:tblPr firstRow="1" bandRow="1">
                <a:noFill/>
                <a:tableStyleId>{CEEBEC93-8B1A-4871-8E0E-8C8FD69919F5}</a:tableStyleId>
              </a:tblPr>
              <a:tblGrid>
                <a:gridCol w="234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Yesterday</a:t>
                      </a:r>
                      <a:endParaRPr sz="1900" u="none" strike="noStrike" cap="none"/>
                    </a:p>
                  </a:txBody>
                  <a:tcPr marL="91425" marR="91425" marT="45725" marB="45725" anchor="ctr">
                    <a:solidFill>
                      <a:srgbClr val="FF78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Last week</a:t>
                      </a:r>
                      <a:endParaRPr sz="1900" u="none" strike="noStrike" cap="none"/>
                    </a:p>
                  </a:txBody>
                  <a:tcPr marL="91425" marR="91425" marT="45725" marB="45725" anchor="ctr">
                    <a:solidFill>
                      <a:srgbClr val="FF78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Last year</a:t>
                      </a:r>
                      <a:endParaRPr sz="1900" u="none" strike="noStrike" cap="none"/>
                    </a:p>
                  </a:txBody>
                  <a:tcPr marL="91425" marR="91425" marT="45725" marB="45725" anchor="ctr">
                    <a:solidFill>
                      <a:srgbClr val="FF78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endParaRPr sz="1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45725" marB="45725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45725" marB="45725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45725" marB="45725" anchor="ctr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endParaRPr sz="1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45725" marB="45725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45725" marB="45725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45725" marB="45725" anchor="ctr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endParaRPr sz="1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45725" marB="45725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45725" marB="45725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45725" marB="45725" anchor="ctr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endParaRPr sz="1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45725" marB="45725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45725" marB="45725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45725" marB="45725" anchor="ctr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8" name="Google Shape;168;p25"/>
          <p:cNvSpPr txBox="1"/>
          <p:nvPr/>
        </p:nvSpPr>
        <p:spPr>
          <a:xfrm>
            <a:off x="897950" y="1549225"/>
            <a:ext cx="56838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002060"/>
                </a:solidFill>
              </a:rPr>
              <a:t>Make a list of the decisions you made:</a:t>
            </a:r>
            <a:endParaRPr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lang="en-GB" sz="2467"/>
              <a:t>The decision making process</a:t>
            </a:r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sldNum" idx="12"/>
          </p:nvPr>
        </p:nvSpPr>
        <p:spPr>
          <a:xfrm>
            <a:off x="812800" y="8396114"/>
            <a:ext cx="8127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graphicFrame>
        <p:nvGraphicFramePr>
          <p:cNvPr id="176" name="Google Shape;176;p26"/>
          <p:cNvGraphicFramePr/>
          <p:nvPr>
            <p:extLst>
              <p:ext uri="{D42A27DB-BD31-4B8C-83A1-F6EECF244321}">
                <p14:modId xmlns:p14="http://schemas.microsoft.com/office/powerpoint/2010/main" val="3959645"/>
              </p:ext>
            </p:extLst>
          </p:nvPr>
        </p:nvGraphicFramePr>
        <p:xfrm>
          <a:off x="793045" y="2378360"/>
          <a:ext cx="7761275" cy="4056436"/>
        </p:xfrm>
        <a:graphic>
          <a:graphicData uri="http://schemas.openxmlformats.org/drawingml/2006/table">
            <a:tbl>
              <a:tblPr firstRow="1" bandRow="1">
                <a:noFill/>
                <a:tableStyleId>{CEEBEC93-8B1A-4871-8E0E-8C8FD69919F5}</a:tableStyleId>
              </a:tblPr>
              <a:tblGrid>
                <a:gridCol w="371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8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What steps shall I take?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What will influence my decision?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67">
                          <a:solidFill>
                            <a:srgbClr val="003B6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Step 1: Consider where I could go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67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 I want to go somewhere I’ve been before? Or somewhere new?</a:t>
                      </a:r>
                      <a:endParaRPr sz="130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67" dirty="0">
                          <a:solidFill>
                            <a:srgbClr val="003B6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Step 2: Talk to my friends </a:t>
                      </a:r>
                      <a:endParaRPr sz="13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67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advice can my friends give me?          Who wants to come with me?</a:t>
                      </a:r>
                      <a:endParaRPr sz="130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67" dirty="0">
                          <a:solidFill>
                            <a:srgbClr val="003B6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Step 3: Research alternative locations online </a:t>
                      </a:r>
                      <a:endParaRPr sz="13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67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about costs? Best time to go?            What do reviews say?</a:t>
                      </a:r>
                      <a:endParaRPr sz="130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67">
                          <a:solidFill>
                            <a:srgbClr val="003B6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Step 4: Discuss my plans with my parents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67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Will my parents let me go? Will my family or friends need to go with me? What about transport?</a:t>
                      </a:r>
                      <a:endParaRPr sz="130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7" name="Google Shape;177;p26"/>
          <p:cNvSpPr txBox="1"/>
          <p:nvPr/>
        </p:nvSpPr>
        <p:spPr>
          <a:xfrm>
            <a:off x="819025" y="1342000"/>
            <a:ext cx="8190000" cy="8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67">
                <a:solidFill>
                  <a:srgbClr val="003B61"/>
                </a:solidFill>
              </a:rPr>
              <a:t>This example shows the steps you might take, the information you could seek and the influences on your decision about a holiday: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9174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 sz="2467" dirty="0"/>
              <a:t>Steps to decision making</a:t>
            </a:r>
            <a:endParaRPr sz="2467" dirty="0"/>
          </a:p>
        </p:txBody>
      </p:sp>
      <p:sp>
        <p:nvSpPr>
          <p:cNvPr id="183" name="Google Shape;183;p27"/>
          <p:cNvSpPr txBox="1">
            <a:spLocks noGrp="1"/>
          </p:cNvSpPr>
          <p:nvPr>
            <p:ph type="body" idx="1"/>
          </p:nvPr>
        </p:nvSpPr>
        <p:spPr>
          <a:xfrm>
            <a:off x="609599" y="1408997"/>
            <a:ext cx="8534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002060"/>
                </a:solidFill>
              </a:rPr>
              <a:t>A step by step approach will help you make carefully considered decisions which have a satisfying outcome</a:t>
            </a: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002060"/>
                </a:solidFill>
              </a:rPr>
              <a:t>Today activities introduced the first two steps in the decision making process:</a:t>
            </a:r>
            <a:endParaRPr dirty="0">
              <a:solidFill>
                <a:srgbClr val="002060"/>
              </a:solidFill>
            </a:endParaRPr>
          </a:p>
          <a:p>
            <a:pPr marL="241293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002060"/>
              </a:solidFill>
            </a:endParaRPr>
          </a:p>
          <a:p>
            <a:pPr marL="241293" lvl="0" indent="-232827" algn="l" rtl="0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Identify the decision that needs to be made </a:t>
            </a:r>
            <a:endParaRPr dirty="0">
              <a:solidFill>
                <a:srgbClr val="002060"/>
              </a:solidFill>
            </a:endParaRPr>
          </a:p>
          <a:p>
            <a:pPr marL="241293" lvl="0" indent="-232827" algn="l" rtl="0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Gathering relevant information</a:t>
            </a: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67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002060"/>
                </a:solidFill>
              </a:rPr>
              <a:t>Did you consider any of these other steps in your groups?</a:t>
            </a: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67" dirty="0">
              <a:solidFill>
                <a:srgbClr val="002060"/>
              </a:solidFill>
            </a:endParaRPr>
          </a:p>
          <a:p>
            <a:pPr marL="241293" lvl="0" indent="-232827" algn="l" rtl="0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Identify the possible options</a:t>
            </a:r>
            <a:endParaRPr dirty="0">
              <a:solidFill>
                <a:srgbClr val="002060"/>
              </a:solidFill>
            </a:endParaRPr>
          </a:p>
          <a:p>
            <a:pPr marL="241293" lvl="0" indent="-232827" algn="l" rtl="0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Weigh up each option</a:t>
            </a:r>
            <a:endParaRPr dirty="0">
              <a:solidFill>
                <a:srgbClr val="002060"/>
              </a:solidFill>
            </a:endParaRPr>
          </a:p>
          <a:p>
            <a:pPr marL="241293" lvl="0" indent="-232827" algn="l" rtl="0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Choose from the alternatives</a:t>
            </a:r>
            <a:endParaRPr dirty="0">
              <a:solidFill>
                <a:srgbClr val="002060"/>
              </a:solidFill>
            </a:endParaRPr>
          </a:p>
          <a:p>
            <a:pPr marL="241293" lvl="0" indent="-232827" algn="l" rtl="0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Take action</a:t>
            </a:r>
            <a:endParaRPr dirty="0">
              <a:solidFill>
                <a:srgbClr val="002060"/>
              </a:solidFill>
            </a:endParaRPr>
          </a:p>
          <a:p>
            <a:pPr marL="241293" lvl="0" indent="-232827" algn="l" rtl="0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Review your decision and its consequences</a:t>
            </a: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lang="en-GB" sz="2467"/>
              <a:t>Final points to remember</a:t>
            </a:r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sldNum" idx="12"/>
          </p:nvPr>
        </p:nvSpPr>
        <p:spPr>
          <a:xfrm>
            <a:off x="812800" y="8396114"/>
            <a:ext cx="8127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91" name="Google Shape;191;p28"/>
          <p:cNvSpPr/>
          <p:nvPr/>
        </p:nvSpPr>
        <p:spPr>
          <a:xfrm>
            <a:off x="609600" y="1657353"/>
            <a:ext cx="2552100" cy="1863600"/>
          </a:xfrm>
          <a:prstGeom prst="roundRect">
            <a:avLst>
              <a:gd name="adj" fmla="val 0"/>
            </a:avLst>
          </a:prstGeom>
          <a:solidFill>
            <a:srgbClr val="F74F79"/>
          </a:solidFill>
          <a:ln>
            <a:noFill/>
          </a:ln>
        </p:spPr>
        <p:txBody>
          <a:bodyPr spcFirstLastPara="1" wrap="square" lIns="216000" tIns="187200" rIns="216000" bIns="187200" anchor="ctr" anchorCtr="0">
            <a:noAutofit/>
          </a:bodyPr>
          <a:lstStyle/>
          <a:p>
            <a:pPr marL="241293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867" dirty="0">
                <a:solidFill>
                  <a:srgbClr val="003B61"/>
                </a:solidFill>
              </a:rPr>
              <a:t>Deciding is a process; it will take time to come to a good decision</a:t>
            </a:r>
            <a:endParaRPr sz="1867" dirty="0">
              <a:solidFill>
                <a:schemeClr val="dk1"/>
              </a:solidFill>
            </a:endParaRPr>
          </a:p>
        </p:txBody>
      </p:sp>
      <p:sp>
        <p:nvSpPr>
          <p:cNvPr id="192" name="Google Shape;192;p28"/>
          <p:cNvSpPr/>
          <p:nvPr/>
        </p:nvSpPr>
        <p:spPr>
          <a:xfrm>
            <a:off x="3359600" y="1657353"/>
            <a:ext cx="2552100" cy="1863600"/>
          </a:xfrm>
          <a:prstGeom prst="roundRect">
            <a:avLst>
              <a:gd name="adj" fmla="val 0"/>
            </a:avLst>
          </a:prstGeom>
          <a:solidFill>
            <a:srgbClr val="FF7840"/>
          </a:solidFill>
          <a:ln>
            <a:noFill/>
          </a:ln>
        </p:spPr>
        <p:txBody>
          <a:bodyPr spcFirstLastPara="1" wrap="square" lIns="216000" tIns="187200" rIns="216000" bIns="187200" anchor="ctr" anchorCtr="0">
            <a:noAutofit/>
          </a:bodyPr>
          <a:lstStyle/>
          <a:p>
            <a:pPr marL="241293" lvl="0" indent="-232827" algn="ctr" rtl="0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sz="1867" dirty="0">
                <a:solidFill>
                  <a:srgbClr val="003B61"/>
                </a:solidFill>
              </a:rPr>
              <a:t>There probably isn’t only one right choice; few decisions are totally wrong</a:t>
            </a:r>
            <a:endParaRPr sz="1867" dirty="0">
              <a:solidFill>
                <a:schemeClr val="dk1"/>
              </a:solidFill>
            </a:endParaRPr>
          </a:p>
        </p:txBody>
      </p:sp>
      <p:sp>
        <p:nvSpPr>
          <p:cNvPr id="193" name="Google Shape;193;p28"/>
          <p:cNvSpPr/>
          <p:nvPr/>
        </p:nvSpPr>
        <p:spPr>
          <a:xfrm>
            <a:off x="6115700" y="1657353"/>
            <a:ext cx="2552100" cy="1863600"/>
          </a:xfrm>
          <a:prstGeom prst="roundRect">
            <a:avLst>
              <a:gd name="adj" fmla="val 0"/>
            </a:avLst>
          </a:prstGeom>
          <a:solidFill>
            <a:srgbClr val="FFAE3B"/>
          </a:solidFill>
          <a:ln>
            <a:noFill/>
          </a:ln>
        </p:spPr>
        <p:txBody>
          <a:bodyPr spcFirstLastPara="1" wrap="square" lIns="216000" tIns="187200" rIns="216000" bIns="1872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867" dirty="0">
                <a:solidFill>
                  <a:srgbClr val="002060"/>
                </a:solidFill>
              </a:rPr>
              <a:t>You can always change your mind about a decision</a:t>
            </a:r>
            <a:endParaRPr sz="1900" b="0" i="0" u="none" strike="noStrike" cap="none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194" name="Google Shape;194;p28"/>
          <p:cNvSpPr/>
          <p:nvPr/>
        </p:nvSpPr>
        <p:spPr>
          <a:xfrm>
            <a:off x="4785800" y="3769000"/>
            <a:ext cx="2437200" cy="1863600"/>
          </a:xfrm>
          <a:prstGeom prst="roundRect">
            <a:avLst>
              <a:gd name="adj" fmla="val 0"/>
            </a:avLst>
          </a:prstGeom>
          <a:solidFill>
            <a:srgbClr val="F74F79"/>
          </a:solidFill>
          <a:ln>
            <a:noFill/>
          </a:ln>
        </p:spPr>
        <p:txBody>
          <a:bodyPr spcFirstLastPara="1" wrap="square" lIns="162000" tIns="140400" rIns="162000" bIns="140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867" dirty="0">
                <a:solidFill>
                  <a:srgbClr val="003B61"/>
                </a:solidFill>
              </a:rPr>
              <a:t>Do consult others for information or advice, but ultimately the decision is yours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8"/>
          <p:cNvSpPr/>
          <p:nvPr/>
        </p:nvSpPr>
        <p:spPr>
          <a:xfrm>
            <a:off x="2020525" y="3769000"/>
            <a:ext cx="2552100" cy="1863600"/>
          </a:xfrm>
          <a:prstGeom prst="roundRect">
            <a:avLst>
              <a:gd name="adj" fmla="val 0"/>
            </a:avLst>
          </a:prstGeom>
          <a:solidFill>
            <a:srgbClr val="FFAE3B"/>
          </a:solidFill>
          <a:ln>
            <a:noFill/>
          </a:ln>
        </p:spPr>
        <p:txBody>
          <a:bodyPr spcFirstLastPara="1" wrap="square" lIns="162000" tIns="140400" rIns="162000" bIns="140400" anchor="ctr" anchorCtr="0">
            <a:noAutofit/>
          </a:bodyPr>
          <a:lstStyle/>
          <a:p>
            <a:pPr marL="241293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67" dirty="0">
                <a:solidFill>
                  <a:srgbClr val="003B61"/>
                </a:solidFill>
              </a:rPr>
              <a:t>Career decisions are rarely for life; you are likely to have several jobs in your working life</a:t>
            </a:r>
            <a:endParaRPr sz="1400" b="0" i="0" u="none" strike="noStrike" cap="none" dirty="0">
              <a:solidFill>
                <a:srgbClr val="003B6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 meta">
  <a:themeElements>
    <a:clrScheme name="Custom 1">
      <a:dk1>
        <a:srgbClr val="000000"/>
      </a:dk1>
      <a:lt1>
        <a:srgbClr val="FFFFFF"/>
      </a:lt1>
      <a:dk2>
        <a:srgbClr val="FC5E5B"/>
      </a:dk2>
      <a:lt2>
        <a:srgbClr val="E6E6E6"/>
      </a:lt2>
      <a:accent1>
        <a:srgbClr val="FF7900"/>
      </a:accent1>
      <a:accent2>
        <a:srgbClr val="5D5F67"/>
      </a:accent2>
      <a:accent3>
        <a:srgbClr val="C1007F"/>
      </a:accent3>
      <a:accent4>
        <a:srgbClr val="A0E000"/>
      </a:accent4>
      <a:accent5>
        <a:srgbClr val="2AC9FF"/>
      </a:accent5>
      <a:accent6>
        <a:srgbClr val="002646"/>
      </a:accent6>
      <a:hlink>
        <a:srgbClr val="1979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meta">
  <a:themeElements>
    <a:clrScheme name="Custom 1">
      <a:dk1>
        <a:srgbClr val="000000"/>
      </a:dk1>
      <a:lt1>
        <a:srgbClr val="FFFFFF"/>
      </a:lt1>
      <a:dk2>
        <a:srgbClr val="FC5E5B"/>
      </a:dk2>
      <a:lt2>
        <a:srgbClr val="E6E6E6"/>
      </a:lt2>
      <a:accent1>
        <a:srgbClr val="FF7900"/>
      </a:accent1>
      <a:accent2>
        <a:srgbClr val="5D5F67"/>
      </a:accent2>
      <a:accent3>
        <a:srgbClr val="C1007F"/>
      </a:accent3>
      <a:accent4>
        <a:srgbClr val="A0E000"/>
      </a:accent4>
      <a:accent5>
        <a:srgbClr val="2AC9FF"/>
      </a:accent5>
      <a:accent6>
        <a:srgbClr val="002646"/>
      </a:accent6>
      <a:hlink>
        <a:srgbClr val="1979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363</Words>
  <Application>Microsoft Office PowerPoint</Application>
  <PresentationFormat>Widescreen</PresentationFormat>
  <Paragraphs>56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New meta</vt:lpstr>
      <vt:lpstr>New meta</vt:lpstr>
      <vt:lpstr>Decision making</vt:lpstr>
      <vt:lpstr>Introduction to decision making</vt:lpstr>
      <vt:lpstr>Brainstorm in small groups</vt:lpstr>
      <vt:lpstr>The decision making process</vt:lpstr>
      <vt:lpstr>Steps to decision making</vt:lpstr>
      <vt:lpstr>Final points to 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making</dc:title>
  <dc:creator>Jo Carrington</dc:creator>
  <cp:lastModifiedBy>Barry Darnell</cp:lastModifiedBy>
  <cp:revision>6</cp:revision>
  <dcterms:modified xsi:type="dcterms:W3CDTF">2023-03-14T05:11:00Z</dcterms:modified>
</cp:coreProperties>
</file>