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1"/>
  </p:notesMasterIdLst>
  <p:sldIdLst>
    <p:sldId id="256" r:id="rId2"/>
    <p:sldId id="303" r:id="rId3"/>
    <p:sldId id="1335" r:id="rId4"/>
    <p:sldId id="1355" r:id="rId5"/>
    <p:sldId id="1336" r:id="rId6"/>
    <p:sldId id="1356" r:id="rId7"/>
    <p:sldId id="1337" r:id="rId8"/>
    <p:sldId id="1334" r:id="rId9"/>
    <p:sldId id="1357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Sharp" initials="IS" lastIdx="1" clrIdx="0">
    <p:extLst>
      <p:ext uri="{19B8F6BF-5375-455C-9EA6-DF929625EA0E}">
        <p15:presenceInfo xmlns:p15="http://schemas.microsoft.com/office/powerpoint/2012/main" userId="S-1-5-21-484763869-1592454029-725345543-1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1"/>
    <a:srgbClr val="FF7840"/>
    <a:srgbClr val="FFAE3B"/>
    <a:srgbClr val="F74F79"/>
    <a:srgbClr val="F0F0F0"/>
    <a:srgbClr val="E6E6E6"/>
    <a:srgbClr val="BFBFBF"/>
    <a:srgbClr val="5D5F67"/>
    <a:srgbClr val="FF7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371B-4015-41C4-A221-EC01A6F80B7B}">
  <a:tblStyle styleId="{6CA9371B-4015-41C4-A221-EC01A6F80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3"/>
    <p:restoredTop sz="94685"/>
  </p:normalViewPr>
  <p:slideViewPr>
    <p:cSldViewPr snapToGrid="0">
      <p:cViewPr varScale="1">
        <p:scale>
          <a:sx n="165" d="100"/>
          <a:sy n="165" d="100"/>
        </p:scale>
        <p:origin x="156" y="29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32F0487-8C8C-EA4D-8EAC-81700A5F2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452" y="-3789"/>
            <a:ext cx="6108548" cy="5143500"/>
          </a:xfrm>
          <a:prstGeom prst="rect">
            <a:avLst/>
          </a:prstGeom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1CBCEB6-1C45-FE46-8123-621BD2856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260" y="3784981"/>
            <a:ext cx="1305717" cy="7566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1C57A58-B0A8-B445-8D32-9CBE5F791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57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574" cy="32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E6C77B-AD5E-AF4C-8631-6764B8A11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7" cy="333673"/>
          </a:xfrm>
          <a:prstGeom prst="rect">
            <a:avLst/>
          </a:prstGeom>
        </p:spPr>
      </p:pic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781226" y="1200151"/>
            <a:ext cx="3905574" cy="32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56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0B95103-ADAF-E44C-9344-EBFBBA66E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199" y="1531535"/>
            <a:ext cx="8144359" cy="79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2322962"/>
            <a:ext cx="8144358" cy="10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ctr"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4462EB-1FA5-9443-9E1B-A1D91E746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6" cy="3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2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58368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5836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6EA13A-BE0E-924C-ABCC-9A7FFF462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890" y="4574289"/>
            <a:ext cx="574467" cy="3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9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0DD6FDF-B444-D24C-BFFD-CE0A2BE0C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452" y="-3789"/>
            <a:ext cx="6108548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346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A763943-7247-F24F-A0F9-40F84E729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1587" y="1200151"/>
            <a:ext cx="5291717" cy="318546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AE0D8DC-621D-B546-9B2A-7CEA67BC96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8890" y="4574289"/>
            <a:ext cx="574466" cy="33367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7900" y="1425575"/>
            <a:ext cx="4044950" cy="260667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0DD6FDF-B444-D24C-BFFD-CE0A2BE0C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452" y="-3789"/>
            <a:ext cx="6108548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438764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AE0D8DC-621D-B546-9B2A-7CEA67BC9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6" cy="33367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E19787-E83D-C54C-A65F-4596C5951C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3325" y="199498"/>
            <a:ext cx="3322194" cy="4339063"/>
          </a:xfrm>
          <a:prstGeom prst="rect">
            <a:avLst/>
          </a:prstGeom>
          <a:effectLst>
            <a:outerShdw blurRad="266700" dist="1397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3577" y="337005"/>
            <a:ext cx="3068365" cy="40580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1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5826034F-3DC7-5C43-A615-2171E6B40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171"/>
          <a:stretch/>
        </p:blipFill>
        <p:spPr>
          <a:xfrm>
            <a:off x="0" y="0"/>
            <a:ext cx="9144000" cy="2100020"/>
          </a:xfrm>
          <a:prstGeom prst="rect">
            <a:avLst/>
          </a:prstGeom>
        </p:spPr>
      </p:pic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9AB118-9D75-8349-BAEE-95F5863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932" y="396841"/>
            <a:ext cx="6316133" cy="857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28FD7-0501-A846-86B5-EB31EDFB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952" y="2205720"/>
            <a:ext cx="2457491" cy="2040820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3B61"/>
                </a:solidFill>
              </a:defRPr>
            </a:lvl1pPr>
            <a:lvl2pPr marL="584200" indent="0">
              <a:buNone/>
              <a:defRPr>
                <a:solidFill>
                  <a:srgbClr val="003B61"/>
                </a:solidFill>
              </a:defRPr>
            </a:lvl2pPr>
            <a:lvl3pPr marL="1041400" indent="0">
              <a:buNone/>
              <a:defRPr>
                <a:solidFill>
                  <a:srgbClr val="003B61"/>
                </a:solidFill>
              </a:defRPr>
            </a:lvl3pPr>
            <a:lvl4pPr marL="1498600" indent="0">
              <a:buNone/>
              <a:defRPr>
                <a:solidFill>
                  <a:srgbClr val="003B61"/>
                </a:solidFill>
              </a:defRPr>
            </a:lvl4pPr>
            <a:lvl5pPr marL="1955800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A027599-CFBB-6144-97AC-547F9218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3254" y="2205720"/>
            <a:ext cx="2457491" cy="2040820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3B61"/>
                </a:solidFill>
              </a:defRPr>
            </a:lvl1pPr>
            <a:lvl2pPr marL="584200" indent="0">
              <a:buNone/>
              <a:defRPr>
                <a:solidFill>
                  <a:srgbClr val="003B61"/>
                </a:solidFill>
              </a:defRPr>
            </a:lvl2pPr>
            <a:lvl3pPr marL="1041400" indent="0">
              <a:buNone/>
              <a:defRPr>
                <a:solidFill>
                  <a:srgbClr val="003B61"/>
                </a:solidFill>
              </a:defRPr>
            </a:lvl3pPr>
            <a:lvl4pPr marL="1498600" indent="0">
              <a:buNone/>
              <a:defRPr>
                <a:solidFill>
                  <a:srgbClr val="003B61"/>
                </a:solidFill>
              </a:defRPr>
            </a:lvl4pPr>
            <a:lvl5pPr marL="1955800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0B4D89-7CD1-5D4C-91A1-DC57117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7987" y="2205720"/>
            <a:ext cx="2457491" cy="2040820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3B61"/>
                </a:solidFill>
              </a:defRPr>
            </a:lvl1pPr>
            <a:lvl2pPr marL="584200" indent="0">
              <a:buNone/>
              <a:defRPr>
                <a:solidFill>
                  <a:srgbClr val="003B61"/>
                </a:solidFill>
              </a:defRPr>
            </a:lvl2pPr>
            <a:lvl3pPr marL="1041400" indent="0">
              <a:buNone/>
              <a:defRPr>
                <a:solidFill>
                  <a:srgbClr val="003B61"/>
                </a:solidFill>
              </a:defRPr>
            </a:lvl3pPr>
            <a:lvl4pPr marL="1498600" indent="0">
              <a:buNone/>
              <a:defRPr>
                <a:solidFill>
                  <a:srgbClr val="003B61"/>
                </a:solidFill>
              </a:defRPr>
            </a:lvl4pPr>
            <a:lvl5pPr marL="1955800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6BF0A7-6059-9849-94FB-4CE8329599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7" cy="3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4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A23ACDF-F41A-564E-8FB5-CC206B330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/>
          </a:p>
        </p:txBody>
      </p:sp>
      <p:sp>
        <p:nvSpPr>
          <p:cNvPr id="9" name="Google Shape;20;p3">
            <a:extLst>
              <a:ext uri="{FF2B5EF4-FFF2-40B4-BE49-F238E27FC236}">
                <a16:creationId xmlns:a16="http://schemas.microsoft.com/office/drawing/2014/main" id="{93BE021E-E6A3-714B-9F64-A52995208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959153"/>
            <a:ext cx="356616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826F760E-22AA-5442-81B5-5F216EC34B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58265" y="1200151"/>
            <a:ext cx="3172264" cy="3294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131C3B-75EE-BA46-8F0C-FEA3ED548F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7" cy="3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63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A697B0D5-130D-A847-841A-C90AC78E7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390"/>
          <a:stretch/>
        </p:blipFill>
        <p:spPr>
          <a:xfrm>
            <a:off x="976500" y="0"/>
            <a:ext cx="8167500" cy="51435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76C73AA-4C06-A44B-90F5-1CCFB3792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960674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148532"/>
            <a:ext cx="2710800" cy="194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4462EB-1FA5-9443-9E1B-A1D91E7468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8890" y="4574289"/>
            <a:ext cx="574466" cy="3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4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B18C47-BED9-43A8-8194-F981FA0AA756}" type="datetimeFigureOut">
              <a:rPr lang="en-US" smtClean="0"/>
              <a:pPr/>
              <a:t>3/15/2022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ADF6478-1D90-4CB8-87B8-9651B129BD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15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1479550" y="857250"/>
            <a:ext cx="311150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75">
                <a:solidFill>
                  <a:srgbClr val="000000"/>
                </a:solidFill>
                <a:latin typeface="Calibri"/>
                <a:cs typeface="Arial" charset="0"/>
              </a:rPr>
              <a:t>  </a:t>
            </a:r>
            <a:r>
              <a:rPr lang="en-GB" sz="1050">
                <a:solidFill>
                  <a:srgbClr val="000000"/>
                </a:solidFill>
                <a:latin typeface="Calibri"/>
                <a:cs typeface="Arial" charset="0"/>
              </a:rPr>
              <a:t> </a:t>
            </a:r>
            <a:r>
              <a:rPr lang="en-GB" sz="675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 userDrawn="1"/>
        </p:nvSpPr>
        <p:spPr bwMode="auto">
          <a:xfrm>
            <a:off x="4175125" y="702469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 userDrawn="1"/>
        </p:nvSpPr>
        <p:spPr bwMode="auto">
          <a:xfrm>
            <a:off x="4175125" y="702469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 userDrawn="1"/>
        </p:nvSpPr>
        <p:spPr bwMode="auto">
          <a:xfrm>
            <a:off x="4175125" y="902494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 userDrawn="1"/>
        </p:nvSpPr>
        <p:spPr bwMode="auto">
          <a:xfrm>
            <a:off x="4175125" y="902494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 userDrawn="1"/>
        </p:nvSpPr>
        <p:spPr bwMode="auto">
          <a:xfrm>
            <a:off x="4175125" y="1291828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 userDrawn="1"/>
        </p:nvSpPr>
        <p:spPr bwMode="auto">
          <a:xfrm>
            <a:off x="4175125" y="1291828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 userDrawn="1"/>
        </p:nvSpPr>
        <p:spPr bwMode="auto">
          <a:xfrm>
            <a:off x="4175125" y="1693069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 userDrawn="1"/>
        </p:nvSpPr>
        <p:spPr bwMode="auto">
          <a:xfrm>
            <a:off x="4175125" y="1693069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 userDrawn="1"/>
        </p:nvSpPr>
        <p:spPr bwMode="auto">
          <a:xfrm>
            <a:off x="4086225" y="1097756"/>
            <a:ext cx="14287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 userDrawn="1"/>
        </p:nvSpPr>
        <p:spPr bwMode="auto">
          <a:xfrm>
            <a:off x="4086225" y="1097756"/>
            <a:ext cx="14287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 userDrawn="1"/>
        </p:nvSpPr>
        <p:spPr bwMode="auto">
          <a:xfrm>
            <a:off x="4175125" y="1485900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 userDrawn="1"/>
        </p:nvSpPr>
        <p:spPr bwMode="auto">
          <a:xfrm>
            <a:off x="4175125" y="1485900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844154"/>
            <a:ext cx="849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03225" y="1600200"/>
            <a:ext cx="83391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buClr>
                <a:srgbClr val="209AA0"/>
              </a:buClr>
              <a:defRPr>
                <a:latin typeface="Calibri" pitchFamily="34" charset="0"/>
              </a:defRPr>
            </a:lvl1pPr>
            <a:lvl2pPr>
              <a:buClr>
                <a:srgbClr val="209AA0"/>
              </a:buClr>
              <a:defRPr>
                <a:latin typeface="Calibri" pitchFamily="34" charset="0"/>
              </a:defRPr>
            </a:lvl2pPr>
            <a:lvl3pPr>
              <a:buClr>
                <a:srgbClr val="209AA0"/>
              </a:buClr>
              <a:defRPr>
                <a:latin typeface="Calibri" pitchFamily="34" charset="0"/>
              </a:defRPr>
            </a:lvl3pPr>
            <a:lvl4pPr>
              <a:buClr>
                <a:srgbClr val="209AA0"/>
              </a:buClr>
              <a:defRPr>
                <a:latin typeface="Calibri" pitchFamily="34" charset="0"/>
              </a:defRPr>
            </a:lvl4pPr>
            <a:lvl5pPr>
              <a:buClr>
                <a:srgbClr val="209AA0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373700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in the background&#10;&#10;Description automatically generated">
            <a:extLst>
              <a:ext uri="{FF2B5EF4-FFF2-40B4-BE49-F238E27FC236}">
                <a16:creationId xmlns:a16="http://schemas.microsoft.com/office/drawing/2014/main" id="{C71654DE-C4CE-084D-8250-B552805F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21" r="9374"/>
          <a:stretch/>
        </p:blipFill>
        <p:spPr>
          <a:xfrm rot="5400000" flipV="1">
            <a:off x="2000250" y="-2000250"/>
            <a:ext cx="5143500" cy="9144000"/>
          </a:xfrm>
          <a:prstGeom prst="rect">
            <a:avLst/>
          </a:prstGeom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D1B315-1B01-7549-BA36-5FCA93E224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260" y="3784980"/>
            <a:ext cx="1305719" cy="7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8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7654"/>
            <a:ext cx="84963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4972050"/>
            <a:ext cx="9144000" cy="171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652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63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E76383-41DF-C844-AAD5-BBB98D25C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62"/>
          <a:stretch/>
        </p:blipFill>
        <p:spPr>
          <a:xfrm>
            <a:off x="5400674" y="0"/>
            <a:ext cx="3743326" cy="5143500"/>
          </a:xfrm>
          <a:prstGeom prst="rect">
            <a:avLst/>
          </a:prstGeom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1CBCEB6-1C45-FE46-8123-621BD2856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260" y="3784981"/>
            <a:ext cx="1305717" cy="7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1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1CBCEB6-1C45-FE46-8123-621BD2856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260" y="3784981"/>
            <a:ext cx="1305717" cy="756670"/>
          </a:xfrm>
          <a:prstGeom prst="rect">
            <a:avLst/>
          </a:prstGeom>
        </p:spPr>
      </p:pic>
      <p:pic>
        <p:nvPicPr>
          <p:cNvPr id="5" name="Picture 4" descr="A person on a computer&#10;&#10;Description automatically generated">
            <a:extLst>
              <a:ext uri="{FF2B5EF4-FFF2-40B4-BE49-F238E27FC236}">
                <a16:creationId xmlns:a16="http://schemas.microsoft.com/office/drawing/2014/main" id="{7EFD96B1-5C54-7548-892C-3F3C0F414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8505"/>
          <a:stretch/>
        </p:blipFill>
        <p:spPr>
          <a:xfrm>
            <a:off x="5349710" y="0"/>
            <a:ext cx="37942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29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1CBCEB6-1C45-FE46-8123-621BD2856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260" y="3784981"/>
            <a:ext cx="1305717" cy="756670"/>
          </a:xfrm>
          <a:prstGeom prst="rect">
            <a:avLst/>
          </a:prstGeom>
        </p:spPr>
      </p:pic>
      <p:pic>
        <p:nvPicPr>
          <p:cNvPr id="4" name="Picture 3" descr="A picture containing computer, sitting, laptop, young&#10;&#10;Description automatically generated">
            <a:extLst>
              <a:ext uri="{FF2B5EF4-FFF2-40B4-BE49-F238E27FC236}">
                <a16:creationId xmlns:a16="http://schemas.microsoft.com/office/drawing/2014/main" id="{32DAD9CF-5899-4146-B41B-37812D5A5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062"/>
          <a:stretch/>
        </p:blipFill>
        <p:spPr>
          <a:xfrm>
            <a:off x="5400674" y="0"/>
            <a:ext cx="37433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01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2DC5A27-6026-1049-BF92-642D38F67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00"/>
          <a:stretch/>
        </p:blipFill>
        <p:spPr>
          <a:xfrm>
            <a:off x="6858000" y="0"/>
            <a:ext cx="2286000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2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4462EB-1FA5-9443-9E1B-A1D91E746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6" cy="3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4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8C6F3DC-B886-C243-A27C-EFFF05D43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729" t="44746"/>
          <a:stretch/>
        </p:blipFill>
        <p:spPr>
          <a:xfrm>
            <a:off x="6741762" y="2301498"/>
            <a:ext cx="2402237" cy="2842002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85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783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4462EB-1FA5-9443-9E1B-A1D91E746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6" cy="3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A9AD24-A8A8-504A-9E6A-670185443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719896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7105973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E6C77B-AD5E-AF4C-8631-6764B8A11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7" cy="3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8669284-3C42-5247-91D2-C19E55A6C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57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574" cy="32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E6C77B-AD5E-AF4C-8631-6764B8A11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7" cy="333673"/>
          </a:xfrm>
          <a:prstGeom prst="rect">
            <a:avLst/>
          </a:prstGeom>
        </p:spPr>
      </p:pic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781226" y="1200151"/>
            <a:ext cx="3905574" cy="32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532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995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63" r:id="rId8"/>
    <p:sldLayoutId id="2147483682" r:id="rId9"/>
    <p:sldLayoutId id="2147483683" r:id="rId10"/>
    <p:sldLayoutId id="2147483679" r:id="rId11"/>
    <p:sldLayoutId id="2147483658" r:id="rId12"/>
    <p:sldLayoutId id="2147483684" r:id="rId13"/>
    <p:sldLayoutId id="2147483686" r:id="rId14"/>
    <p:sldLayoutId id="2147483667" r:id="rId15"/>
    <p:sldLayoutId id="2147483655" r:id="rId16"/>
    <p:sldLayoutId id="2147483685" r:id="rId17"/>
    <p:sldLayoutId id="2147483687" r:id="rId18"/>
    <p:sldLayoutId id="2147483688" r:id="rId19"/>
    <p:sldLayoutId id="2147483691" r:id="rId20"/>
    <p:sldLayoutId id="2147483692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3B6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FF784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tel:(03)%209752%20635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CE9A-B81B-7240-80EC-566A98D7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60" y="1216558"/>
            <a:ext cx="4823779" cy="1104314"/>
          </a:xfrm>
        </p:spPr>
        <p:txBody>
          <a:bodyPr/>
          <a:lstStyle/>
          <a:p>
            <a:r>
              <a:rPr lang="en-US" dirty="0"/>
              <a:t>Morrisby Profile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FCC92-8950-8440-9F9F-76058A132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/>
          <a:p>
            <a:r>
              <a:rPr lang="en-US" dirty="0"/>
              <a:t>Aptitudes assessment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54F5E-079E-4F97-9E21-8C9CC2059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289" y="1548305"/>
            <a:ext cx="28575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6E46EB5-6CD0-4F4E-B976-50990B5D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4" y="0"/>
            <a:ext cx="8190855" cy="857250"/>
          </a:xfrm>
        </p:spPr>
        <p:txBody>
          <a:bodyPr/>
          <a:lstStyle/>
          <a:p>
            <a:r>
              <a:rPr lang="en-GB" dirty="0"/>
              <a:t>Procedure (Supervised session)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C5CDC07-7200-4565-90D0-2AE89169DE8F}"/>
              </a:ext>
            </a:extLst>
          </p:cNvPr>
          <p:cNvSpPr txBox="1">
            <a:spLocks/>
          </p:cNvSpPr>
          <p:nvPr/>
        </p:nvSpPr>
        <p:spPr>
          <a:xfrm>
            <a:off x="641554" y="711302"/>
            <a:ext cx="6769511" cy="408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80975" marR="0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Font typeface="Arial"/>
              <a:buChar char="•"/>
              <a:tabLst/>
              <a:defRPr sz="16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Check venue, timings, and environment</a:t>
            </a:r>
          </a:p>
          <a:p>
            <a:r>
              <a:rPr lang="en-GB" dirty="0"/>
              <a:t>Ensure all devices are switched on and have access to a web browser</a:t>
            </a:r>
          </a:p>
          <a:p>
            <a:r>
              <a:rPr lang="en-GB" dirty="0"/>
              <a:t>All other programs, browser tabs &amp; windows should be closed</a:t>
            </a:r>
          </a:p>
          <a:p>
            <a:r>
              <a:rPr lang="en-GB" dirty="0"/>
              <a:t>Deliver session introductions (See Admin Guide) simplified as:</a:t>
            </a:r>
          </a:p>
          <a:p>
            <a:pPr lvl="1">
              <a:buClr>
                <a:srgbClr val="FF784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/>
              <a:t>Go to: www.morrisby.com</a:t>
            </a:r>
          </a:p>
          <a:p>
            <a:pPr lvl="1">
              <a:buClr>
                <a:srgbClr val="FF784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/>
              <a:t>Click ‘Sign Up’.</a:t>
            </a:r>
          </a:p>
          <a:p>
            <a:pPr lvl="1">
              <a:buClr>
                <a:srgbClr val="FF784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/>
              <a:t>Enter Registration Code: ********</a:t>
            </a:r>
          </a:p>
          <a:p>
            <a:pPr lvl="1">
              <a:buClr>
                <a:srgbClr val="FF784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/>
              <a:t>Enter details and email address</a:t>
            </a:r>
          </a:p>
          <a:p>
            <a:pPr lvl="1">
              <a:buClr>
                <a:srgbClr val="FF784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/>
              <a:t>Enter password &amp; click </a:t>
            </a:r>
            <a:r>
              <a:rPr lang="en-GB" sz="1400" b="1" dirty="0"/>
              <a:t>Sign Up</a:t>
            </a:r>
            <a:endParaRPr lang="en-GB" b="1" dirty="0"/>
          </a:p>
          <a:p>
            <a:r>
              <a:rPr lang="en-GB" dirty="0"/>
              <a:t>Personal Details: EAL; SLDs; etc; Secondary email address option </a:t>
            </a:r>
          </a:p>
          <a:p>
            <a:r>
              <a:rPr lang="en-GB" dirty="0"/>
              <a:t>Credentials confirmed by email</a:t>
            </a:r>
          </a:p>
          <a:p>
            <a:r>
              <a:rPr lang="en-GB" dirty="0"/>
              <a:t>Continue</a:t>
            </a:r>
          </a:p>
          <a:p>
            <a:endParaRPr lang="en-GB" dirty="0"/>
          </a:p>
          <a:p>
            <a:pPr marL="6350" indent="0">
              <a:buNone/>
            </a:pPr>
            <a:r>
              <a:rPr lang="en-GB" sz="1200" i="1" dirty="0"/>
              <a:t>* For remote sessions, see guidelines for completing at home</a:t>
            </a:r>
          </a:p>
        </p:txBody>
      </p:sp>
    </p:spTree>
    <p:extLst>
      <p:ext uri="{BB962C8B-B14F-4D97-AF65-F5344CB8AC3E}">
        <p14:creationId xmlns:p14="http://schemas.microsoft.com/office/powerpoint/2010/main" val="6990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143000" y="519523"/>
            <a:ext cx="6858000" cy="631247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4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is involved</a:t>
            </a:r>
          </a:p>
        </p:txBody>
      </p:sp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1817694" y="951570"/>
            <a:ext cx="5994666" cy="385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spcAft>
                <a:spcPts val="450"/>
              </a:spcAft>
              <a:buClr>
                <a:srgbClr val="209AA0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350" dirty="0">
                <a:latin typeface="Calibri"/>
                <a:cs typeface="Arial" pitchFamily="34" charset="0"/>
              </a:rPr>
              <a:t>Open a browser, go to</a:t>
            </a:r>
            <a:r>
              <a:rPr lang="en-GB" sz="1350" b="1" dirty="0">
                <a:latin typeface="Calibri"/>
                <a:cs typeface="Arial" pitchFamily="34" charset="0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www.morrisby.com &amp; click “SIGN UP”</a:t>
            </a:r>
            <a:r>
              <a:rPr lang="en-GB" sz="1350" dirty="0">
                <a:latin typeface="Calibri"/>
                <a:cs typeface="Arial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B1BD0-CAFF-4541-A370-72D50F770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649" y="0"/>
            <a:ext cx="973808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8E7F6-AECF-46DF-A639-FE778ED6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478-1D90-4CB8-87B8-9651B129BD0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0509B-F295-4BA7-AE27-E3D31E08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F8487-C7FA-47CE-9639-D5ED9C37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356" y="0"/>
            <a:ext cx="9438969" cy="50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F79852-EB46-4ACE-9D62-620011A5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478-1D90-4CB8-87B8-9651B129BD0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E88D6-58C8-41EE-B223-B71476C59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888" y="0"/>
            <a:ext cx="9307888" cy="494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8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69836-D93E-416B-9D32-04749EC61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72"/>
            <a:ext cx="9144000" cy="4810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822297" y="214296"/>
            <a:ext cx="1071570" cy="16073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GB" sz="15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867A9E-4AB6-48B1-ABC5-E88010FC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6881247" cy="857250"/>
          </a:xfrm>
        </p:spPr>
        <p:txBody>
          <a:bodyPr/>
          <a:lstStyle/>
          <a:p>
            <a:r>
              <a:rPr lang="en-GB" dirty="0"/>
              <a:t>How should students approach the session?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F761D-7488-4629-838B-2A6A8A987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92" y="688706"/>
            <a:ext cx="6400801" cy="3394472"/>
          </a:xfrm>
        </p:spPr>
        <p:txBody>
          <a:bodyPr/>
          <a:lstStyle/>
          <a:p>
            <a:pPr marL="285750" indent="-285750">
              <a:spcBef>
                <a:spcPts val="450"/>
              </a:spcBef>
              <a:spcAft>
                <a:spcPts val="45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Arial" pitchFamily="34" charset="0"/>
              </a:rPr>
              <a:t>The process (with full assessment ) will take about </a:t>
            </a:r>
            <a:r>
              <a:rPr lang="en-GB" sz="1400" b="1" dirty="0">
                <a:latin typeface="+mn-lt"/>
                <a:cs typeface="Arial" pitchFamily="34" charset="0"/>
              </a:rPr>
              <a:t>100-120 minutes</a:t>
            </a:r>
            <a:r>
              <a:rPr lang="en-GB" sz="1400" dirty="0">
                <a:latin typeface="+mn-lt"/>
                <a:cs typeface="Arial" pitchFamily="34" charset="0"/>
              </a:rPr>
              <a:t>.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Arial" pitchFamily="34" charset="0"/>
              </a:rPr>
              <a:t>The accuracy of the results, and therefore the value they will be later, can be impacted by the approach taken. </a:t>
            </a:r>
            <a:r>
              <a:rPr lang="en-GB" sz="1400" dirty="0" err="1">
                <a:latin typeface="+mn-lt"/>
                <a:cs typeface="Arial" pitchFamily="34" charset="0"/>
              </a:rPr>
              <a:t>So.</a:t>
            </a:r>
            <a:r>
              <a:rPr lang="en-GB" sz="1400" dirty="0">
                <a:latin typeface="+mn-lt"/>
                <a:cs typeface="Arial" pitchFamily="34" charset="0"/>
              </a:rPr>
              <a:t>.. </a:t>
            </a:r>
          </a:p>
          <a:p>
            <a:pPr marL="628650" lvl="1" indent="-285750">
              <a:spcBef>
                <a:spcPts val="450"/>
              </a:spcBef>
              <a:spcAft>
                <a:spcPts val="450"/>
              </a:spcAft>
              <a:buClr>
                <a:srgbClr val="FF784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Arial" pitchFamily="34" charset="0"/>
              </a:rPr>
              <a:t>Candidates must be able to work without being disturbed or distracted, so they can concentrate and do their best. </a:t>
            </a:r>
            <a:r>
              <a:rPr lang="en-GB" sz="1400" b="1" i="1" dirty="0">
                <a:latin typeface="+mn-lt"/>
                <a:cs typeface="Arial" pitchFamily="34" charset="0"/>
              </a:rPr>
              <a:t>i.e. exam conditions</a:t>
            </a:r>
            <a:r>
              <a:rPr lang="en-GB" sz="1400" dirty="0">
                <a:latin typeface="+mn-lt"/>
                <a:cs typeface="Arial" pitchFamily="34" charset="0"/>
              </a:rPr>
              <a:t>. </a:t>
            </a:r>
          </a:p>
          <a:p>
            <a:pPr marL="628650" lvl="1" indent="-285750">
              <a:spcBef>
                <a:spcPts val="450"/>
              </a:spcBef>
              <a:spcAft>
                <a:spcPts val="450"/>
              </a:spcAft>
              <a:buClr>
                <a:srgbClr val="FF784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Arial" pitchFamily="34" charset="0"/>
              </a:rPr>
              <a:t>Important to not underestimate the </a:t>
            </a:r>
            <a:r>
              <a:rPr lang="en-GB" sz="1400" i="1" dirty="0">
                <a:latin typeface="+mn-lt"/>
                <a:cs typeface="Arial" pitchFamily="34" charset="0"/>
              </a:rPr>
              <a:t>Aptitude</a:t>
            </a:r>
            <a:r>
              <a:rPr lang="en-GB" sz="1400" dirty="0">
                <a:latin typeface="+mn-lt"/>
                <a:cs typeface="Arial" pitchFamily="34" charset="0"/>
              </a:rPr>
              <a:t> assessments (</a:t>
            </a:r>
            <a:r>
              <a:rPr lang="en-GB" sz="1400" i="1" dirty="0">
                <a:latin typeface="+mn-lt"/>
                <a:cs typeface="Arial" pitchFamily="34" charset="0"/>
              </a:rPr>
              <a:t>timed tests</a:t>
            </a:r>
            <a:r>
              <a:rPr lang="en-GB" sz="1400" dirty="0">
                <a:latin typeface="+mn-lt"/>
                <a:cs typeface="Arial" pitchFamily="34" charset="0"/>
              </a:rPr>
              <a:t>), </a:t>
            </a:r>
          </a:p>
          <a:p>
            <a:pPr marL="628650" lvl="1" indent="-285750">
              <a:spcBef>
                <a:spcPts val="450"/>
              </a:spcBef>
              <a:spcAft>
                <a:spcPts val="450"/>
              </a:spcAft>
              <a:buClr>
                <a:srgbClr val="FF784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Arial" pitchFamily="34" charset="0"/>
              </a:rPr>
              <a:t>... although these tests may seem easy to begin with, that is their nature - they </a:t>
            </a:r>
            <a:r>
              <a:rPr lang="en-GB" sz="1400" b="1" u="sng" dirty="0">
                <a:latin typeface="+mn-lt"/>
                <a:cs typeface="Arial" pitchFamily="34" charset="0"/>
              </a:rPr>
              <a:t>will</a:t>
            </a:r>
            <a:r>
              <a:rPr lang="en-GB" sz="1400" dirty="0">
                <a:latin typeface="+mn-lt"/>
                <a:cs typeface="Arial" pitchFamily="34" charset="0"/>
              </a:rPr>
              <a:t> get gradually more difficult.</a:t>
            </a:r>
          </a:p>
          <a:p>
            <a:pPr marL="628650" lvl="1" indent="-285750">
              <a:spcBef>
                <a:spcPts val="450"/>
              </a:spcBef>
              <a:spcAft>
                <a:spcPts val="450"/>
              </a:spcAft>
              <a:buClr>
                <a:srgbClr val="FF784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Arial" pitchFamily="34" charset="0"/>
              </a:rPr>
              <a:t>Candidates are also not expected to finish the aptitude tests in the time allowed, nor can they skip to the next test if they finish with time remaining </a:t>
            </a:r>
          </a:p>
          <a:p>
            <a:pPr marL="628650" lvl="1" indent="-285750">
              <a:spcBef>
                <a:spcPts val="450"/>
              </a:spcBef>
              <a:spcAft>
                <a:spcPts val="450"/>
              </a:spcAft>
              <a:buClr>
                <a:srgbClr val="FF784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Arial" pitchFamily="34" charset="0"/>
              </a:rPr>
              <a:t>So, it’s important they not rush, or start answering randomly just to get the end of any test – there is no benefit to doing so</a:t>
            </a:r>
          </a:p>
          <a:p>
            <a:pPr marL="628650" lvl="1" indent="-285750">
              <a:spcBef>
                <a:spcPts val="450"/>
              </a:spcBef>
              <a:spcAft>
                <a:spcPts val="450"/>
              </a:spcAft>
              <a:buClr>
                <a:srgbClr val="FF784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Arial" pitchFamily="34" charset="0"/>
              </a:rPr>
              <a:t>NB. Other sections: practice questions &amp; questionnaires are all </a:t>
            </a:r>
            <a:r>
              <a:rPr lang="en-GB" sz="1400" i="1" dirty="0">
                <a:latin typeface="+mn-lt"/>
                <a:cs typeface="Arial" pitchFamily="34" charset="0"/>
              </a:rPr>
              <a:t>untimed</a:t>
            </a:r>
            <a:r>
              <a:rPr lang="en-GB" sz="1400" dirty="0">
                <a:latin typeface="+mn-lt"/>
                <a:cs typeface="Arial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7CFD-4B38-448F-8726-4FFDBDEA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Australian and NZ support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B0996-A65D-46A8-B889-41A7D7AB9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Contacting the UK for support will lose you 10+ hours due to the time difference. </a:t>
            </a:r>
          </a:p>
          <a:p>
            <a:r>
              <a:rPr lang="en-AU" b="1" dirty="0"/>
              <a:t>Always contact an Australian number for speedy support.</a:t>
            </a:r>
          </a:p>
          <a:p>
            <a:endParaRPr lang="en-AU" b="1" dirty="0"/>
          </a:p>
          <a:p>
            <a:r>
              <a:rPr lang="en-AU" b="1" dirty="0"/>
              <a:t>NSW only </a:t>
            </a:r>
            <a:r>
              <a:rPr lang="en-AU" dirty="0"/>
              <a:t>– Emma Goodsir - </a:t>
            </a:r>
            <a:r>
              <a:rPr lang="en-US" i="0" dirty="0">
                <a:solidFill>
                  <a:srgbClr val="000000"/>
                </a:solidFill>
                <a:effectLst/>
                <a:latin typeface="futura-lt-w01-book"/>
              </a:rPr>
              <a:t>02 9875 5150</a:t>
            </a:r>
          </a:p>
          <a:p>
            <a:r>
              <a:rPr lang="en-US" b="1" dirty="0">
                <a:solidFill>
                  <a:srgbClr val="000000"/>
                </a:solidFill>
                <a:latin typeface="futura-lt-w01-book"/>
              </a:rPr>
              <a:t>QLD only </a:t>
            </a:r>
            <a:r>
              <a:rPr lang="en-US" dirty="0">
                <a:solidFill>
                  <a:srgbClr val="000000"/>
                </a:solidFill>
                <a:latin typeface="futura-lt-w01-book"/>
              </a:rPr>
              <a:t>– Katie </a:t>
            </a:r>
            <a:r>
              <a:rPr lang="en-US" dirty="0" err="1">
                <a:solidFill>
                  <a:srgbClr val="000000"/>
                </a:solidFill>
                <a:latin typeface="futura-lt-w01-book"/>
              </a:rPr>
              <a:t>Vevoda</a:t>
            </a:r>
            <a:r>
              <a:rPr lang="en-US" dirty="0">
                <a:solidFill>
                  <a:srgbClr val="000000"/>
                </a:solidFill>
                <a:latin typeface="futura-lt-w01-book"/>
              </a:rPr>
              <a:t> - 0417 758504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futura-lt-w01-book"/>
              </a:rPr>
              <a:t>All Australia - </a:t>
            </a:r>
            <a:r>
              <a:rPr lang="en-US" dirty="0">
                <a:solidFill>
                  <a:srgbClr val="000000"/>
                </a:solidFill>
                <a:latin typeface="futura-lt-w01-book"/>
              </a:rPr>
              <a:t>Barry Darnell - </a:t>
            </a:r>
            <a:r>
              <a:rPr lang="en-US" i="0" dirty="0">
                <a:solidFill>
                  <a:srgbClr val="000000"/>
                </a:solidFill>
                <a:effectLst/>
                <a:latin typeface="futura-lt-w01-book"/>
              </a:rPr>
              <a:t> 0405 812 113</a:t>
            </a:r>
            <a:endParaRPr lang="en-US" i="0" dirty="0">
              <a:solidFill>
                <a:srgbClr val="000000"/>
              </a:solidFill>
              <a:effectLst/>
            </a:endParaRPr>
          </a:p>
          <a:p>
            <a:endParaRPr lang="en-US" b="1" i="0" dirty="0">
              <a:solidFill>
                <a:srgbClr val="000000"/>
              </a:solidFill>
              <a:effectLst/>
            </a:endParaRPr>
          </a:p>
          <a:p>
            <a:r>
              <a:rPr lang="en-US" b="1" dirty="0">
                <a:solidFill>
                  <a:srgbClr val="000000"/>
                </a:solidFill>
              </a:rPr>
              <a:t>Career Analysts support line: </a:t>
            </a:r>
            <a:r>
              <a:rPr lang="en-US" b="0" i="0" u="sng" strike="noStrike" dirty="0">
                <a:effectLst/>
                <a:latin typeface="futura-lt-w01-book"/>
                <a:hlinkClick r:id="rId2"/>
              </a:rPr>
              <a:t>(03) 9752 6350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0FF9B-4E1A-43ED-84E1-42DD9A3FBD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000232-F42F-4145-834B-54869DB4F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772" y="361423"/>
            <a:ext cx="285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9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8065</TotalTime>
  <Words>376</Words>
  <Application>Microsoft Office PowerPoint</Application>
  <PresentationFormat>On-screen Show (16:9)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futura-lt-w01-book</vt:lpstr>
      <vt:lpstr>Times New Roman</vt:lpstr>
      <vt:lpstr>Wingdings</vt:lpstr>
      <vt:lpstr>Office Theme</vt:lpstr>
      <vt:lpstr>Morrisby Profile</vt:lpstr>
      <vt:lpstr>Procedure (Supervised session)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should students approach the session?</vt:lpstr>
      <vt:lpstr>Australian and NZ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Sharp</dc:creator>
  <cp:lastModifiedBy>Barry Darnell</cp:lastModifiedBy>
  <cp:revision>211</cp:revision>
  <dcterms:modified xsi:type="dcterms:W3CDTF">2022-03-15T05:34:10Z</dcterms:modified>
</cp:coreProperties>
</file>