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256" r:id="rId2"/>
    <p:sldId id="257" r:id="rId3"/>
    <p:sldId id="258" r:id="rId4"/>
    <p:sldId id="260"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9" roundtripDataSignature="AMtx7mj7roC3kfhS4sJy1p4wlDKHcZek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312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6528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5.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7067" y="-4233"/>
            <a:ext cx="81449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 food&#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rgbClr val="FF7840"/>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16957305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picture containing food,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5207432"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5207432" cy="4382144"/>
          </a:xfrm>
          <a:prstGeom prst="rect">
            <a:avLst/>
          </a:prstGeom>
          <a:noFill/>
          <a:ln>
            <a:noFill/>
          </a:ln>
        </p:spPr>
        <p:txBody>
          <a:bodyPr spcFirstLastPara="1"/>
          <a:lstStyle>
            <a:lvl1pPr marL="241294" lvl="0" indent="-232828" algn="l">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12" name="Google Shape;21;p3">
            <a:extLst>
              <a:ext uri="{FF2B5EF4-FFF2-40B4-BE49-F238E27FC236}">
                <a16:creationId xmlns:a16="http://schemas.microsoft.com/office/drawing/2014/main" id="{EFED9F84-B8A9-4D42-9262-E0BE64F31AEB}"/>
              </a:ext>
            </a:extLst>
          </p:cNvPr>
          <p:cNvSpPr txBox="1">
            <a:spLocks noGrp="1"/>
          </p:cNvSpPr>
          <p:nvPr>
            <p:ph type="body" idx="13"/>
          </p:nvPr>
        </p:nvSpPr>
        <p:spPr>
          <a:xfrm>
            <a:off x="6374968" y="1600201"/>
            <a:ext cx="5207432" cy="4382144"/>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rgbClr val="003B6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Google Shape;22;p3"/>
          <p:cNvSpPr txBox="1">
            <a:spLocks noGrp="1"/>
          </p:cNvSpPr>
          <p:nvPr>
            <p:ph type="sldNum" idx="14"/>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a:p>
        </p:txBody>
      </p:sp>
      <p:sp>
        <p:nvSpPr>
          <p:cNvPr id="8" name="Google Shape;23;p3"/>
          <p:cNvSpPr txBox="1">
            <a:spLocks noGrp="1"/>
          </p:cNvSpPr>
          <p:nvPr>
            <p:ph type="dt" idx="15"/>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6283283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5207432"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5207432" cy="4382144"/>
          </a:xfrm>
          <a:prstGeom prst="rect">
            <a:avLst/>
          </a:prstGeom>
          <a:noFill/>
          <a:ln>
            <a:noFill/>
          </a:ln>
        </p:spPr>
        <p:txBody>
          <a:bodyPr spcFirstLastPara="1"/>
          <a:lstStyle>
            <a:lvl1pPr marL="241294" lvl="0" indent="-232828" algn="l">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12" name="Google Shape;21;p3">
            <a:extLst>
              <a:ext uri="{FF2B5EF4-FFF2-40B4-BE49-F238E27FC236}">
                <a16:creationId xmlns:a16="http://schemas.microsoft.com/office/drawing/2014/main" id="{EFED9F84-B8A9-4D42-9262-E0BE64F31AEB}"/>
              </a:ext>
            </a:extLst>
          </p:cNvPr>
          <p:cNvSpPr txBox="1">
            <a:spLocks noGrp="1"/>
          </p:cNvSpPr>
          <p:nvPr>
            <p:ph type="body" idx="13"/>
          </p:nvPr>
        </p:nvSpPr>
        <p:spPr>
          <a:xfrm>
            <a:off x="6374968" y="1600201"/>
            <a:ext cx="5207432" cy="4382144"/>
          </a:xfrm>
          <a:prstGeom prst="rect">
            <a:avLst/>
          </a:prstGeom>
          <a:noFill/>
          <a:ln>
            <a:noFill/>
          </a:ln>
        </p:spPr>
        <p:txBody>
          <a:bodyPr spcFirstLastPara="1"/>
          <a:lstStyle>
            <a:lvl1pPr marL="241294" lvl="0" indent="-232828" algn="l">
              <a:spcBef>
                <a:spcPts val="480"/>
              </a:spcBef>
              <a:spcAft>
                <a:spcPts val="0"/>
              </a:spcAft>
              <a:buClr>
                <a:srgbClr val="003B61"/>
              </a:buClr>
              <a:buSzPts val="1800"/>
              <a:buChar char="•"/>
              <a:tabLst/>
              <a:defRPr>
                <a:solidFill>
                  <a:srgbClr val="003B6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Google Shape;22;p3"/>
          <p:cNvSpPr txBox="1">
            <a:spLocks noGrp="1"/>
          </p:cNvSpPr>
          <p:nvPr>
            <p:ph type="sldNum" idx="14"/>
          </p:nvPr>
        </p:nvSpPr>
        <p:spPr/>
        <p:txBody>
          <a:bodyPr/>
          <a:lstStyle>
            <a:lvl1pPr>
              <a:defRPr>
                <a:solidFill>
                  <a:schemeClr val="bg1"/>
                </a:solidFill>
              </a:defRPr>
            </a:lvl1pPr>
          </a:lstStyle>
          <a:p>
            <a:fld id="{E12AB0CA-A4A4-44F3-8F7D-E0511FEB16F3}" type="slidenum">
              <a:rPr lang="en-GB" altLang="en-US"/>
              <a:pPr/>
              <a:t>‹#›</a:t>
            </a:fld>
            <a:endParaRPr lang="en-GB" altLang="en-US"/>
          </a:p>
        </p:txBody>
      </p:sp>
      <p:sp>
        <p:nvSpPr>
          <p:cNvPr id="8" name="Google Shape;23;p3"/>
          <p:cNvSpPr txBox="1">
            <a:spLocks noGrp="1"/>
          </p:cNvSpPr>
          <p:nvPr>
            <p:ph type="dt" idx="15"/>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3948382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042047"/>
            <a:ext cx="10859145" cy="1055236"/>
          </a:xfrm>
          <a:prstGeom prst="rect">
            <a:avLst/>
          </a:prstGeom>
          <a:noFill/>
          <a:ln>
            <a:noFill/>
          </a:ln>
        </p:spPr>
        <p:txBody>
          <a:bodyPr spcFirstLastPara="1"/>
          <a:lstStyle>
            <a:lvl1pPr lvl="0" algn="ctr">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3097283"/>
            <a:ext cx="10859144" cy="1437467"/>
          </a:xfrm>
          <a:prstGeom prst="rect">
            <a:avLst/>
          </a:prstGeom>
          <a:noFill/>
          <a:ln>
            <a:noFill/>
          </a:ln>
        </p:spPr>
        <p:txBody>
          <a:bodyPr spcFirstLastPara="1"/>
          <a:lstStyle>
            <a:lvl1pPr marL="241294" lvl="0" indent="-232828" algn="ctr">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53F5CDC0-9237-43D9-9A4C-3A7D1C3EE48C}"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1279633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picture containing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877824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877824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5" name="Google Shape;22;p3"/>
          <p:cNvSpPr txBox="1">
            <a:spLocks noGrp="1"/>
          </p:cNvSpPr>
          <p:nvPr>
            <p:ph type="sldNum" idx="10"/>
          </p:nvPr>
        </p:nvSpPr>
        <p:spPr/>
        <p:txBody>
          <a:bodyPr/>
          <a:lstStyle>
            <a:lvl1pPr>
              <a:defRPr/>
            </a:lvl1pPr>
          </a:lstStyle>
          <a:p>
            <a:fld id="{04D197AD-25DD-4D08-A38E-B3AF173A01B9}" type="slidenum">
              <a:rPr lang="en-GB" altLang="en-US"/>
              <a:pPr/>
              <a:t>‹#›</a:t>
            </a:fld>
            <a:endParaRPr lang="en-US" altLang="en-US"/>
          </a:p>
        </p:txBody>
      </p:sp>
      <p:sp>
        <p:nvSpPr>
          <p:cNvPr id="6"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1641890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7067" y="-4233"/>
            <a:ext cx="81449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screenshot of a computer screen&#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5085" y="1600200"/>
            <a:ext cx="7056967" cy="424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 up of a logo&#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846240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499680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Picture Placeholder 6">
            <a:extLst>
              <a:ext uri="{FF2B5EF4-FFF2-40B4-BE49-F238E27FC236}">
                <a16:creationId xmlns:a16="http://schemas.microsoft.com/office/drawing/2014/main" id="{6881C1E9-D852-1940-9D99-0F9FAEE370CC}"/>
              </a:ext>
            </a:extLst>
          </p:cNvPr>
          <p:cNvSpPr>
            <a:spLocks noGrp="1"/>
          </p:cNvSpPr>
          <p:nvPr>
            <p:ph type="pic" sz="quarter" idx="13"/>
          </p:nvPr>
        </p:nvSpPr>
        <p:spPr>
          <a:xfrm>
            <a:off x="6383867" y="1900767"/>
            <a:ext cx="5393267" cy="3475567"/>
          </a:xfrm>
        </p:spPr>
        <p:txBody>
          <a:bodyPr spcFirstLastPara="1"/>
          <a:lstStyle/>
          <a:p>
            <a:pPr lvl="0"/>
            <a:r>
              <a:rPr lang="en-US" noProof="0">
                <a:sym typeface="Arial"/>
              </a:rPr>
              <a:t>Click icon to add picture</a:t>
            </a:r>
            <a:endParaRPr lang="en-GB" noProof="0" dirty="0">
              <a:sym typeface="Arial"/>
            </a:endParaRPr>
          </a:p>
        </p:txBody>
      </p:sp>
      <p:sp>
        <p:nvSpPr>
          <p:cNvPr id="9" name="Google Shape;22;p3"/>
          <p:cNvSpPr txBox="1">
            <a:spLocks noGrp="1"/>
          </p:cNvSpPr>
          <p:nvPr>
            <p:ph type="sldNum" idx="14"/>
          </p:nvPr>
        </p:nvSpPr>
        <p:spPr/>
        <p:txBody>
          <a:bodyPr/>
          <a:lstStyle>
            <a:lvl1pPr>
              <a:defRPr/>
            </a:lvl1pPr>
          </a:lstStyle>
          <a:p>
            <a:pPr marL="0" lvl="0" indent="0" algn="r" rtl="0">
              <a:spcBef>
                <a:spcPts val="0"/>
              </a:spcBef>
              <a:spcAft>
                <a:spcPts val="0"/>
              </a:spcAft>
              <a:buNone/>
            </a:pPr>
            <a:fld id="{00000000-1234-1234-1234-123412341234}" type="slidenum">
              <a:rPr lang="en-GB" smtClean="0"/>
              <a:t>‹#›</a:t>
            </a:fld>
            <a:endParaRPr lang="en-GB"/>
          </a:p>
        </p:txBody>
      </p:sp>
      <p:sp>
        <p:nvSpPr>
          <p:cNvPr id="10" name="Google Shape;23;p3"/>
          <p:cNvSpPr txBox="1">
            <a:spLocks noGrp="1"/>
          </p:cNvSpPr>
          <p:nvPr>
            <p:ph type="dt" idx="15"/>
          </p:nvPr>
        </p:nvSpPr>
        <p:spPr/>
        <p:txBody>
          <a:bodyPr/>
          <a:lstStyle>
            <a:lvl1pPr>
              <a:defRPr/>
            </a:lvl1pPr>
          </a:lstStyle>
          <a:p>
            <a:endParaRPr lang="en-GB"/>
          </a:p>
        </p:txBody>
      </p:sp>
    </p:spTree>
    <p:extLst>
      <p:ext uri="{BB962C8B-B14F-4D97-AF65-F5344CB8AC3E}">
        <p14:creationId xmlns:p14="http://schemas.microsoft.com/office/powerpoint/2010/main" val="283591157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7067" y="-4233"/>
            <a:ext cx="81449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screenshot of a cell phone&#10;&#10;Description automatically generated">
            <a:extLst>
              <a:ext uri="{FF2B5EF4-FFF2-40B4-BE49-F238E27FC236}">
                <a16:creationId xmlns:a16="http://schemas.microsoft.com/office/drawing/2014/main" id="{0EE19787-E83D-C54C-A65F-4596C5951C0C}"/>
              </a:ext>
            </a:extLst>
          </p:cNvPr>
          <p:cNvPicPr>
            <a:picLocks noChangeAspect="1"/>
          </p:cNvPicPr>
          <p:nvPr/>
        </p:nvPicPr>
        <p:blipFill>
          <a:blip r:embed="rId4"/>
          <a:stretch>
            <a:fillRect/>
          </a:stretch>
        </p:blipFill>
        <p:spPr>
          <a:xfrm>
            <a:off x="7112000" y="266700"/>
            <a:ext cx="4428067" cy="5784851"/>
          </a:xfrm>
          <a:prstGeom prst="rect">
            <a:avLst/>
          </a:prstGeom>
          <a:effectLst>
            <a:outerShdw blurRad="266700" dist="139700" dir="2700000" algn="tl" rotWithShape="0">
              <a:prstClr val="black">
                <a:alpha val="18000"/>
              </a:prstClr>
            </a:outerShdw>
          </a:effectLst>
        </p:spPr>
      </p:pic>
      <p:sp>
        <p:nvSpPr>
          <p:cNvPr id="20" name="Google Shape;20;p3"/>
          <p:cNvSpPr txBox="1">
            <a:spLocks noGrp="1"/>
          </p:cNvSpPr>
          <p:nvPr>
            <p:ph type="title"/>
          </p:nvPr>
        </p:nvSpPr>
        <p:spPr>
          <a:xfrm>
            <a:off x="609601" y="265997"/>
            <a:ext cx="5850193"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499680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Picture Placeholder 6">
            <a:extLst>
              <a:ext uri="{FF2B5EF4-FFF2-40B4-BE49-F238E27FC236}">
                <a16:creationId xmlns:a16="http://schemas.microsoft.com/office/drawing/2014/main" id="{6881C1E9-D852-1940-9D99-0F9FAEE370CC}"/>
              </a:ext>
            </a:extLst>
          </p:cNvPr>
          <p:cNvSpPr>
            <a:spLocks noGrp="1"/>
          </p:cNvSpPr>
          <p:nvPr>
            <p:ph type="pic" sz="quarter" idx="13"/>
          </p:nvPr>
        </p:nvSpPr>
        <p:spPr>
          <a:xfrm>
            <a:off x="7284770" y="449341"/>
            <a:ext cx="4091153" cy="5410684"/>
          </a:xfrm>
        </p:spPr>
        <p:txBody>
          <a:bodyPr spcFirstLastPara="1"/>
          <a:lstStyle/>
          <a:p>
            <a:pPr lvl="0"/>
            <a:r>
              <a:rPr lang="en-US" noProof="0">
                <a:sym typeface="Arial"/>
              </a:rPr>
              <a:t>Click icon to add picture</a:t>
            </a:r>
            <a:endParaRPr lang="en-GB" noProof="0">
              <a:sym typeface="Arial"/>
            </a:endParaRPr>
          </a:p>
        </p:txBody>
      </p:sp>
      <p:sp>
        <p:nvSpPr>
          <p:cNvPr id="9" name="Google Shape;22;p3"/>
          <p:cNvSpPr txBox="1">
            <a:spLocks noGrp="1"/>
          </p:cNvSpPr>
          <p:nvPr>
            <p:ph type="sldNum" idx="14"/>
          </p:nvPr>
        </p:nvSpPr>
        <p:spPr/>
        <p:txBody>
          <a:bodyPr/>
          <a:lstStyle>
            <a:lvl1pPr>
              <a:defRPr/>
            </a:lvl1pPr>
          </a:lstStyle>
          <a:p>
            <a:fld id="{422202F9-66DF-4322-BB4B-14C03AB611AA}" type="slidenum">
              <a:rPr lang="en-GB" altLang="en-US"/>
              <a:pPr/>
              <a:t>‹#›</a:t>
            </a:fld>
            <a:endParaRPr lang="en-US" altLang="en-US"/>
          </a:p>
        </p:txBody>
      </p:sp>
      <p:sp>
        <p:nvSpPr>
          <p:cNvPr id="10" name="Google Shape;23;p3"/>
          <p:cNvSpPr txBox="1">
            <a:spLocks noGrp="1"/>
          </p:cNvSpPr>
          <p:nvPr>
            <p:ph type="dt" idx="15"/>
          </p:nvPr>
        </p:nvSpPr>
        <p:spPr/>
        <p:txBody>
          <a:bodyPr/>
          <a:lstStyle>
            <a:lvl1pPr>
              <a:defRPr/>
            </a:lvl1pPr>
          </a:lstStyle>
          <a:p>
            <a:endParaRPr lang="en-US" altLang="en-US"/>
          </a:p>
        </p:txBody>
      </p:sp>
    </p:spTree>
    <p:extLst>
      <p:ext uri="{BB962C8B-B14F-4D97-AF65-F5344CB8AC3E}">
        <p14:creationId xmlns:p14="http://schemas.microsoft.com/office/powerpoint/2010/main" val="424901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6" name="Picture 5" descr="A picture containing food&#10;&#10;Description automatically generated"/>
          <p:cNvPicPr>
            <a:picLocks noChangeAspect="1"/>
          </p:cNvPicPr>
          <p:nvPr/>
        </p:nvPicPr>
        <p:blipFill>
          <a:blip r:embed="rId2">
            <a:extLst>
              <a:ext uri="{28A0092B-C50C-407E-A947-70E740481C1C}">
                <a14:useLocalDpi xmlns:a14="http://schemas.microsoft.com/office/drawing/2010/main" val="0"/>
              </a:ext>
            </a:extLst>
          </a:blip>
          <a:srcRect b="59171"/>
          <a:stretch>
            <a:fillRect/>
          </a:stretch>
        </p:blipFill>
        <p:spPr bwMode="auto">
          <a:xfrm>
            <a:off x="0" y="1"/>
            <a:ext cx="12192000" cy="280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B39AB118-9D75-8349-BAEE-95F586383DF1}"/>
              </a:ext>
            </a:extLst>
          </p:cNvPr>
          <p:cNvSpPr>
            <a:spLocks noGrp="1"/>
          </p:cNvSpPr>
          <p:nvPr>
            <p:ph type="title"/>
          </p:nvPr>
        </p:nvSpPr>
        <p:spPr>
          <a:xfrm>
            <a:off x="1885243" y="529121"/>
            <a:ext cx="8421511" cy="1143000"/>
          </a:xfrm>
        </p:spPr>
        <p:txBody>
          <a:bodyPr/>
          <a:lstStyle>
            <a:lvl1pPr>
              <a:defRPr b="1">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7B28FD7-0501-A846-86B5-EB31EDFB4DAC}"/>
              </a:ext>
            </a:extLst>
          </p:cNvPr>
          <p:cNvSpPr>
            <a:spLocks noGrp="1"/>
          </p:cNvSpPr>
          <p:nvPr>
            <p:ph type="body" sz="quarter" idx="13"/>
          </p:nvPr>
        </p:nvSpPr>
        <p:spPr>
          <a:xfrm>
            <a:off x="762603" y="2940960"/>
            <a:ext cx="3276655" cy="2721093"/>
          </a:xfrm>
          <a:ln w="25400" cap="rnd">
            <a:solidFill>
              <a:schemeClr val="tx2"/>
            </a:solidFill>
          </a:ln>
          <a:effectLst/>
        </p:spPr>
        <p:txBody>
          <a:bodyPr/>
          <a:lstStyle>
            <a:lvl1pPr marL="169329" indent="0">
              <a:buNone/>
              <a:defRPr>
                <a:solidFill>
                  <a:srgbClr val="003B61"/>
                </a:solidFill>
              </a:defRPr>
            </a:lvl1pPr>
            <a:lvl2pPr marL="778914" indent="0">
              <a:buNone/>
              <a:defRPr>
                <a:solidFill>
                  <a:srgbClr val="003B61"/>
                </a:solidFill>
              </a:defRPr>
            </a:lvl2pPr>
            <a:lvl3pPr marL="1388499" indent="0">
              <a:buNone/>
              <a:defRPr>
                <a:solidFill>
                  <a:srgbClr val="003B61"/>
                </a:solidFill>
              </a:defRPr>
            </a:lvl3pPr>
            <a:lvl4pPr marL="1998083" indent="0">
              <a:buNone/>
              <a:defRPr>
                <a:solidFill>
                  <a:srgbClr val="003B61"/>
                </a:solidFill>
              </a:defRPr>
            </a:lvl4pPr>
            <a:lvl5pPr marL="2607668"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3">
            <a:extLst>
              <a:ext uri="{FF2B5EF4-FFF2-40B4-BE49-F238E27FC236}">
                <a16:creationId xmlns:a16="http://schemas.microsoft.com/office/drawing/2014/main" id="{AA027599-CFBB-6144-97AC-547F92188CEA}"/>
              </a:ext>
            </a:extLst>
          </p:cNvPr>
          <p:cNvSpPr>
            <a:spLocks noGrp="1"/>
          </p:cNvSpPr>
          <p:nvPr>
            <p:ph type="body" sz="quarter" idx="14"/>
          </p:nvPr>
        </p:nvSpPr>
        <p:spPr>
          <a:xfrm>
            <a:off x="4457673" y="2940960"/>
            <a:ext cx="3276655" cy="2721093"/>
          </a:xfrm>
          <a:ln w="25400" cap="rnd">
            <a:solidFill>
              <a:schemeClr val="tx2"/>
            </a:solidFill>
          </a:ln>
          <a:effectLst/>
        </p:spPr>
        <p:txBody>
          <a:bodyPr/>
          <a:lstStyle>
            <a:lvl1pPr marL="169329" indent="0">
              <a:buNone/>
              <a:defRPr>
                <a:solidFill>
                  <a:srgbClr val="003B61"/>
                </a:solidFill>
              </a:defRPr>
            </a:lvl1pPr>
            <a:lvl2pPr marL="778914" indent="0">
              <a:buNone/>
              <a:defRPr>
                <a:solidFill>
                  <a:srgbClr val="003B61"/>
                </a:solidFill>
              </a:defRPr>
            </a:lvl2pPr>
            <a:lvl3pPr marL="1388499" indent="0">
              <a:buNone/>
              <a:defRPr>
                <a:solidFill>
                  <a:srgbClr val="003B61"/>
                </a:solidFill>
              </a:defRPr>
            </a:lvl3pPr>
            <a:lvl4pPr marL="1998083" indent="0">
              <a:buNone/>
              <a:defRPr>
                <a:solidFill>
                  <a:srgbClr val="003B61"/>
                </a:solidFill>
              </a:defRPr>
            </a:lvl4pPr>
            <a:lvl5pPr marL="2607668"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3">
            <a:extLst>
              <a:ext uri="{FF2B5EF4-FFF2-40B4-BE49-F238E27FC236}">
                <a16:creationId xmlns:a16="http://schemas.microsoft.com/office/drawing/2014/main" id="{BA0B4D89-7CD1-5D4C-91A1-DC57117E69CB}"/>
              </a:ext>
            </a:extLst>
          </p:cNvPr>
          <p:cNvSpPr>
            <a:spLocks noGrp="1"/>
          </p:cNvSpPr>
          <p:nvPr>
            <p:ph type="body" sz="quarter" idx="15"/>
          </p:nvPr>
        </p:nvSpPr>
        <p:spPr>
          <a:xfrm>
            <a:off x="8103983" y="2940960"/>
            <a:ext cx="3276655" cy="2721093"/>
          </a:xfrm>
          <a:ln w="25400" cap="rnd">
            <a:solidFill>
              <a:schemeClr val="tx2"/>
            </a:solidFill>
          </a:ln>
          <a:effectLst/>
        </p:spPr>
        <p:txBody>
          <a:bodyPr/>
          <a:lstStyle>
            <a:lvl1pPr marL="169329" indent="0">
              <a:buNone/>
              <a:defRPr>
                <a:solidFill>
                  <a:srgbClr val="003B61"/>
                </a:solidFill>
              </a:defRPr>
            </a:lvl1pPr>
            <a:lvl2pPr marL="778914" indent="0">
              <a:buNone/>
              <a:defRPr>
                <a:solidFill>
                  <a:srgbClr val="003B61"/>
                </a:solidFill>
              </a:defRPr>
            </a:lvl2pPr>
            <a:lvl3pPr marL="1388499" indent="0">
              <a:buNone/>
              <a:defRPr>
                <a:solidFill>
                  <a:srgbClr val="003B61"/>
                </a:solidFill>
              </a:defRPr>
            </a:lvl3pPr>
            <a:lvl4pPr marL="1998083" indent="0">
              <a:buNone/>
              <a:defRPr>
                <a:solidFill>
                  <a:srgbClr val="003B61"/>
                </a:solidFill>
              </a:defRPr>
            </a:lvl4pPr>
            <a:lvl5pPr marL="2607668"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oogle Shape;22;p3"/>
          <p:cNvSpPr txBox="1">
            <a:spLocks noGrp="1"/>
          </p:cNvSpPr>
          <p:nvPr>
            <p:ph type="sldNum" idx="16"/>
          </p:nvPr>
        </p:nvSpPr>
        <p:spPr/>
        <p:txBody>
          <a:bodyPr/>
          <a:lstStyle>
            <a:lvl1pPr>
              <a:defRPr/>
            </a:lvl1pPr>
          </a:lstStyle>
          <a:p>
            <a:pPr marL="0" lvl="0" indent="0" algn="r" rtl="0">
              <a:spcBef>
                <a:spcPts val="0"/>
              </a:spcBef>
              <a:spcAft>
                <a:spcPts val="0"/>
              </a:spcAft>
              <a:buNone/>
            </a:pPr>
            <a:fld id="{00000000-1234-1234-1234-123412341234}" type="slidenum">
              <a:rPr lang="en-GB" smtClean="0"/>
              <a:t>‹#›</a:t>
            </a:fld>
            <a:endParaRPr lang="en-GB"/>
          </a:p>
        </p:txBody>
      </p:sp>
      <p:sp>
        <p:nvSpPr>
          <p:cNvPr id="9" name="Google Shape;23;p3"/>
          <p:cNvSpPr txBox="1">
            <a:spLocks noGrp="1"/>
          </p:cNvSpPr>
          <p:nvPr>
            <p:ph type="dt" idx="17"/>
          </p:nvPr>
        </p:nvSpPr>
        <p:spPr/>
        <p:txBody>
          <a:bodyPr/>
          <a:lstStyle>
            <a:lvl1pPr>
              <a:defRPr/>
            </a:lvl1pPr>
          </a:lstStyle>
          <a:p>
            <a:endParaRPr lang="en-GB"/>
          </a:p>
        </p:txBody>
      </p:sp>
    </p:spTree>
    <p:extLst>
      <p:ext uri="{BB962C8B-B14F-4D97-AF65-F5344CB8AC3E}">
        <p14:creationId xmlns:p14="http://schemas.microsoft.com/office/powerpoint/2010/main" val="144147757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20;p3">
            <a:extLst>
              <a:ext uri="{FF2B5EF4-FFF2-40B4-BE49-F238E27FC236}">
                <a16:creationId xmlns:a16="http://schemas.microsoft.com/office/drawing/2014/main" id="{93BE021E-E6A3-714B-9F64-A529952087DC}"/>
              </a:ext>
            </a:extLst>
          </p:cNvPr>
          <p:cNvSpPr txBox="1">
            <a:spLocks noGrp="1"/>
          </p:cNvSpPr>
          <p:nvPr>
            <p:ph type="title"/>
          </p:nvPr>
        </p:nvSpPr>
        <p:spPr>
          <a:xfrm>
            <a:off x="609600" y="1278871"/>
            <a:ext cx="475488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0" name="Google Shape;21;p3">
            <a:extLst>
              <a:ext uri="{FF2B5EF4-FFF2-40B4-BE49-F238E27FC236}">
                <a16:creationId xmlns:a16="http://schemas.microsoft.com/office/drawing/2014/main" id="{826F760E-22AA-5442-81B5-5F216EC34B3F}"/>
              </a:ext>
            </a:extLst>
          </p:cNvPr>
          <p:cNvSpPr txBox="1">
            <a:spLocks noGrp="1"/>
          </p:cNvSpPr>
          <p:nvPr>
            <p:ph type="body" idx="1"/>
          </p:nvPr>
        </p:nvSpPr>
        <p:spPr>
          <a:xfrm>
            <a:off x="7277687" y="1600202"/>
            <a:ext cx="4229685" cy="4392476"/>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5BCF7061-0132-4804-8810-DA48A0D693EE}"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3955568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3" name="Picture 5" descr="A person sitting at a table using a computer&#10;&#10;Description automatically generated"/>
          <p:cNvPicPr>
            <a:picLocks noChangeAspect="1"/>
          </p:cNvPicPr>
          <p:nvPr/>
        </p:nvPicPr>
        <p:blipFill>
          <a:blip r:embed="rId2">
            <a:extLst>
              <a:ext uri="{28A0092B-C50C-407E-A947-70E740481C1C}">
                <a14:useLocalDpi xmlns:a14="http://schemas.microsoft.com/office/drawing/2010/main" val="0"/>
              </a:ext>
            </a:extLst>
          </a:blip>
          <a:srcRect t="7390"/>
          <a:stretch>
            <a:fillRect/>
          </a:stretch>
        </p:blipFill>
        <p:spPr bwMode="auto">
          <a:xfrm>
            <a:off x="1301752" y="0"/>
            <a:ext cx="108902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145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 close up of a logo&#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1531376"/>
            <a:ext cx="3614400" cy="2587024"/>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6" name="Google Shape;22;p3"/>
          <p:cNvSpPr txBox="1">
            <a:spLocks noGrp="1"/>
          </p:cNvSpPr>
          <p:nvPr>
            <p:ph type="sldNum" idx="10"/>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GB" smtClean="0"/>
              <a:t>‹#›</a:t>
            </a:fld>
            <a:endParaRPr lang="en-GB"/>
          </a:p>
        </p:txBody>
      </p:sp>
      <p:sp>
        <p:nvSpPr>
          <p:cNvPr id="7" name="Google Shape;23;p3"/>
          <p:cNvSpPr txBox="1">
            <a:spLocks noGrp="1"/>
          </p:cNvSpPr>
          <p:nvPr>
            <p:ph type="dt" idx="11"/>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43691778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7913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descr="A sunset in the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rcRect t="9373" b="1112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chemeClr val="bg1"/>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892822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p:cNvPicPr>
            <a:picLocks noChangeAspect="1"/>
          </p:cNvPicPr>
          <p:nvPr/>
        </p:nvPicPr>
        <p:blipFill>
          <a:blip r:embed="rId3">
            <a:extLst>
              <a:ext uri="{28A0092B-C50C-407E-A947-70E740481C1C}">
                <a14:useLocalDpi xmlns:a14="http://schemas.microsoft.com/office/drawing/2010/main" val="0"/>
              </a:ext>
            </a:extLst>
          </a:blip>
          <a:srcRect l="59062"/>
          <a:stretch>
            <a:fillRect/>
          </a:stretch>
        </p:blipFill>
        <p:spPr bwMode="auto">
          <a:xfrm>
            <a:off x="7200901" y="0"/>
            <a:ext cx="499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 food&#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rgbClr val="FF7840"/>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0770309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descr="A picture containing drawing, food&#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erson on a computer&#10;&#10;Description automatically generated"/>
          <p:cNvPicPr>
            <a:picLocks noChangeAspect="1"/>
          </p:cNvPicPr>
          <p:nvPr/>
        </p:nvPicPr>
        <p:blipFill>
          <a:blip r:embed="rId4">
            <a:extLst>
              <a:ext uri="{28A0092B-C50C-407E-A947-70E740481C1C}">
                <a14:useLocalDpi xmlns:a14="http://schemas.microsoft.com/office/drawing/2010/main" val="0"/>
              </a:ext>
            </a:extLst>
          </a:blip>
          <a:srcRect l="58505"/>
          <a:stretch>
            <a:fillRect/>
          </a:stretch>
        </p:blipFill>
        <p:spPr bwMode="auto">
          <a:xfrm>
            <a:off x="7133168" y="0"/>
            <a:ext cx="5058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rgbClr val="FF7840"/>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75494829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descr="A picture containing drawing, food&#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computer, sitting, laptop, young&#10;&#10;Description automatically generated"/>
          <p:cNvPicPr>
            <a:picLocks noChangeAspect="1"/>
          </p:cNvPicPr>
          <p:nvPr/>
        </p:nvPicPr>
        <p:blipFill>
          <a:blip r:embed="rId4">
            <a:extLst>
              <a:ext uri="{28A0092B-C50C-407E-A947-70E740481C1C}">
                <a14:useLocalDpi xmlns:a14="http://schemas.microsoft.com/office/drawing/2010/main" val="0"/>
              </a:ext>
            </a:extLst>
          </a:blip>
          <a:srcRect l="59062"/>
          <a:stretch>
            <a:fillRect/>
          </a:stretch>
        </p:blipFill>
        <p:spPr bwMode="auto">
          <a:xfrm>
            <a:off x="7200901" y="0"/>
            <a:ext cx="499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rgbClr val="FF7840"/>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1721668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pic>
        <p:nvPicPr>
          <p:cNvPr id="4" name="Picture 5" descr="A picture containing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l="44818" r="8000"/>
          <a:stretch>
            <a:fillRect/>
          </a:stretch>
        </p:blipFill>
        <p:spPr bwMode="auto">
          <a:xfrm>
            <a:off x="6438901" y="0"/>
            <a:ext cx="575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7403869"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6062749"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lvl1pPr>
          </a:lstStyle>
          <a:p>
            <a:pPr marL="0" lvl="0" indent="0" algn="r" rtl="0">
              <a:spcBef>
                <a:spcPts val="0"/>
              </a:spcBef>
              <a:spcAft>
                <a:spcPts val="0"/>
              </a:spcAft>
              <a:buNone/>
            </a:pPr>
            <a:fld id="{00000000-1234-1234-1234-123412341234}" type="slidenum">
              <a:rPr lang="en-GB" smtClean="0"/>
              <a:t>‹#›</a:t>
            </a:fld>
            <a:endParaRPr lang="en-GB"/>
          </a:p>
        </p:txBody>
      </p:sp>
      <p:sp>
        <p:nvSpPr>
          <p:cNvPr id="7" name="Google Shape;23;p3"/>
          <p:cNvSpPr txBox="1">
            <a:spLocks noGrp="1"/>
          </p:cNvSpPr>
          <p:nvPr>
            <p:ph type="dt" idx="11"/>
          </p:nvPr>
        </p:nvSpPr>
        <p:spPr/>
        <p:txBody>
          <a:bodyPr/>
          <a:lstStyle>
            <a:lvl1pPr>
              <a:defRPr/>
            </a:lvl1pPr>
          </a:lstStyle>
          <a:p>
            <a:endParaRPr lang="en-GB"/>
          </a:p>
        </p:txBody>
      </p:sp>
    </p:spTree>
    <p:extLst>
      <p:ext uri="{BB962C8B-B14F-4D97-AF65-F5344CB8AC3E}">
        <p14:creationId xmlns:p14="http://schemas.microsoft.com/office/powerpoint/2010/main" val="2250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l="75000"/>
          <a:stretch>
            <a:fillRect/>
          </a:stretch>
        </p:blipFill>
        <p:spPr bwMode="auto">
          <a:xfrm>
            <a:off x="9144000" y="0"/>
            <a:ext cx="304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599" y="265997"/>
            <a:ext cx="9174996"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853440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lvl1pPr>
          </a:lstStyle>
          <a:p>
            <a:fld id="{D2BB8683-D71D-4E2D-A542-7AE40B06789E}" type="slidenum">
              <a:rPr lang="en-GB" altLang="en-US"/>
              <a:pPr/>
              <a:t>‹#›</a:t>
            </a:fld>
            <a:endParaRPr lang="en-US" altLang="en-US"/>
          </a:p>
        </p:txBody>
      </p:sp>
      <p:sp>
        <p:nvSpPr>
          <p:cNvPr id="7"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238605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l="73729" t="44746"/>
          <a:stretch>
            <a:fillRect/>
          </a:stretch>
        </p:blipFill>
        <p:spPr bwMode="auto">
          <a:xfrm>
            <a:off x="8989485" y="3069168"/>
            <a:ext cx="3202516" cy="37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599" y="265997"/>
            <a:ext cx="1092114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599" y="1600201"/>
            <a:ext cx="8741044"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lvl1pPr>
          </a:lstStyle>
          <a:p>
            <a:fld id="{C368D973-3A5D-4C0E-8D93-6550D32D2E08}" type="slidenum">
              <a:rPr lang="en-GB" altLang="en-US"/>
              <a:pPr/>
              <a:t>‹#›</a:t>
            </a:fld>
            <a:endParaRPr lang="en-US" altLang="en-US"/>
          </a:p>
        </p:txBody>
      </p:sp>
      <p:sp>
        <p:nvSpPr>
          <p:cNvPr id="7"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316405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picture containing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9598617"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599" y="1600201"/>
            <a:ext cx="9474631" cy="4525963"/>
          </a:xfrm>
          <a:prstGeom prst="rect">
            <a:avLst/>
          </a:prstGeom>
          <a:noFill/>
          <a:ln>
            <a:noFill/>
          </a:ln>
        </p:spPr>
        <p:txBody>
          <a:bodyPr spcFirstLastPara="1"/>
          <a:lstStyle>
            <a:lvl1pPr marL="241294" lvl="0" indent="-232828" algn="l">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C5FE33AB-B659-4692-85E6-579430F78856}"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91706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1"/>
          <p:cNvSpPr txBox="1">
            <a:spLocks noGrp="1"/>
          </p:cNvSpPr>
          <p:nvPr>
            <p:ph type="title"/>
          </p:nvPr>
        </p:nvSpPr>
        <p:spPr bwMode="auto">
          <a:xfrm>
            <a:off x="609600" y="2667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Google Shape;11;p1"/>
          <p:cNvSpPr txBox="1">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12;p1"/>
          <p:cNvSpPr txBox="1">
            <a:spLocks noGrp="1"/>
          </p:cNvSpPr>
          <p:nvPr>
            <p:ph type="dt" idx="10"/>
          </p:nvPr>
        </p:nvSpPr>
        <p:spPr bwMode="auto">
          <a:xfrm>
            <a:off x="1219200" y="6297085"/>
            <a:ext cx="1515533"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solidFill>
                  <a:srgbClr val="BFBFBF"/>
                </a:solidFill>
              </a:defRPr>
            </a:lvl1pPr>
          </a:lstStyle>
          <a:p>
            <a:endParaRPr lang="en-GB"/>
          </a:p>
        </p:txBody>
      </p:sp>
      <p:sp>
        <p:nvSpPr>
          <p:cNvPr id="1029" name="Google Shape;13;p1"/>
          <p:cNvSpPr txBox="1">
            <a:spLocks noGrp="1"/>
          </p:cNvSpPr>
          <p:nvPr>
            <p:ph type="sldNum" idx="12"/>
          </p:nvPr>
        </p:nvSpPr>
        <p:spPr bwMode="auto">
          <a:xfrm>
            <a:off x="609600" y="6297085"/>
            <a:ext cx="609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Font typeface="Arial" panose="020B0604020202020204" pitchFamily="34" charset="0"/>
              <a:buNone/>
              <a:defRPr sz="1200">
                <a:solidFill>
                  <a:srgbClr val="BFBFBF"/>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4046839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FF7840"/>
        </a:buClr>
        <a:buFont typeface="Arial" panose="020B0604020202020204" pitchFamily="34" charset="0"/>
        <a:defRPr sz="1867">
          <a:solidFill>
            <a:schemeClr val="tx1"/>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aapathways.com.au/career-research/job-pathway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calculate.fairwork.gov.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GB" b="1" dirty="0"/>
              <a:t>Apprenticeships/ Traineeships</a:t>
            </a:r>
            <a:endParaRPr b="1" dirty="0"/>
          </a:p>
        </p:txBody>
      </p:sp>
      <p:sp>
        <p:nvSpPr>
          <p:cNvPr id="2" name="Text Placeholder 1"/>
          <p:cNvSpPr>
            <a:spLocks noGrp="1"/>
          </p:cNvSpPr>
          <p:nvPr>
            <p:ph type="body" sz="quarter" idx="13"/>
          </p:nvPr>
        </p:nvSpPr>
        <p:spPr/>
        <p:txBody>
          <a:bodyPr/>
          <a:lstStyle/>
          <a:p>
            <a:endParaRPr lang="en-GB"/>
          </a:p>
        </p:txBody>
      </p:sp>
      <p:sp>
        <p:nvSpPr>
          <p:cNvPr id="3" name="TextBox 2">
            <a:extLst>
              <a:ext uri="{FF2B5EF4-FFF2-40B4-BE49-F238E27FC236}">
                <a16:creationId xmlns:a16="http://schemas.microsoft.com/office/drawing/2014/main" id="{720AADFC-BD84-8920-AFE9-927BB37D2709}"/>
              </a:ext>
            </a:extLst>
          </p:cNvPr>
          <p:cNvSpPr txBox="1"/>
          <p:nvPr/>
        </p:nvSpPr>
        <p:spPr>
          <a:xfrm>
            <a:off x="597005" y="6106076"/>
            <a:ext cx="2372906" cy="307777"/>
          </a:xfrm>
          <a:prstGeom prst="rect">
            <a:avLst/>
          </a:prstGeom>
          <a:noFill/>
        </p:spPr>
        <p:txBody>
          <a:bodyPr wrap="square" rtlCol="0">
            <a:spAutoFit/>
          </a:bodyPr>
          <a:lstStyle/>
          <a:p>
            <a:r>
              <a:rPr lang="en-AU" dirty="0"/>
              <a:t>Amended 14 March 2023</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GB" sz="3200" dirty="0">
                <a:solidFill>
                  <a:srgbClr val="002060"/>
                </a:solidFill>
              </a:rPr>
              <a:t>Apprenticeship and traineeship levels</a:t>
            </a:r>
            <a:endParaRPr sz="3200" dirty="0">
              <a:solidFill>
                <a:srgbClr val="002060"/>
              </a:solidFill>
            </a:endParaRPr>
          </a:p>
        </p:txBody>
      </p:sp>
      <p:sp>
        <p:nvSpPr>
          <p:cNvPr id="104" name="Google Shape;104;p2"/>
          <p:cNvSpPr txBox="1">
            <a:spLocks noGrp="1"/>
          </p:cNvSpPr>
          <p:nvPr>
            <p:ph type="body" idx="1"/>
          </p:nvPr>
        </p:nvSpPr>
        <p:spPr>
          <a:xfrm>
            <a:off x="609599" y="1609628"/>
            <a:ext cx="9174996" cy="4525963"/>
          </a:xfrm>
          <a:prstGeom prst="rect">
            <a:avLst/>
          </a:prstGeom>
          <a:noFill/>
          <a:ln>
            <a:noFill/>
          </a:ln>
        </p:spPr>
        <p:txBody>
          <a:bodyPr spcFirstLastPara="1" wrap="square" lIns="91425" tIns="45700" rIns="91425" bIns="45700" anchor="t" anchorCtr="0">
            <a:normAutofit/>
          </a:bodyPr>
          <a:lstStyle/>
          <a:p>
            <a:pPr marL="457200" indent="-457200">
              <a:lnSpc>
                <a:spcPct val="80000"/>
              </a:lnSpc>
              <a:spcBef>
                <a:spcPts val="1000"/>
              </a:spcBef>
              <a:buClr>
                <a:schemeClr val="accent1"/>
              </a:buClr>
              <a:buSzPts val="2590"/>
            </a:pPr>
            <a:r>
              <a:rPr lang="en-US" sz="2600" dirty="0">
                <a:solidFill>
                  <a:srgbClr val="002060"/>
                </a:solidFill>
              </a:rPr>
              <a:t>Traineeships – generally run at the Certificate II – III level</a:t>
            </a:r>
          </a:p>
          <a:p>
            <a:pPr marL="457200" indent="-457200">
              <a:lnSpc>
                <a:spcPct val="80000"/>
              </a:lnSpc>
              <a:spcBef>
                <a:spcPts val="1000"/>
              </a:spcBef>
              <a:buClr>
                <a:schemeClr val="accent1"/>
              </a:buClr>
              <a:buSzPts val="2590"/>
            </a:pPr>
            <a:endParaRPr lang="en-US" sz="2600" dirty="0">
              <a:solidFill>
                <a:srgbClr val="002060"/>
              </a:solidFill>
            </a:endParaRPr>
          </a:p>
          <a:p>
            <a:pPr marL="457200" indent="-457200">
              <a:lnSpc>
                <a:spcPct val="80000"/>
              </a:lnSpc>
              <a:spcBef>
                <a:spcPts val="1000"/>
              </a:spcBef>
              <a:buClr>
                <a:schemeClr val="accent1"/>
              </a:buClr>
              <a:buSzPts val="2590"/>
            </a:pPr>
            <a:r>
              <a:rPr lang="en-GB" sz="2600" dirty="0">
                <a:solidFill>
                  <a:srgbClr val="002060"/>
                </a:solidFill>
              </a:rPr>
              <a:t>Apprenticeships in Skilled Trades – run at the Certificate III level </a:t>
            </a:r>
          </a:p>
          <a:p>
            <a:pPr marL="457200" indent="-457200">
              <a:lnSpc>
                <a:spcPct val="80000"/>
              </a:lnSpc>
              <a:spcBef>
                <a:spcPts val="1000"/>
              </a:spcBef>
              <a:buClr>
                <a:schemeClr val="accent1"/>
              </a:buClr>
              <a:buSzPts val="2590"/>
            </a:pPr>
            <a:endParaRPr lang="en-US" sz="2600" dirty="0">
              <a:solidFill>
                <a:srgbClr val="002060"/>
              </a:solidFill>
            </a:endParaRPr>
          </a:p>
          <a:p>
            <a:pPr marL="457200" indent="-457200">
              <a:lnSpc>
                <a:spcPct val="80000"/>
              </a:lnSpc>
              <a:spcBef>
                <a:spcPts val="1000"/>
              </a:spcBef>
              <a:buClr>
                <a:schemeClr val="accent1"/>
              </a:buClr>
              <a:buSzPts val="2590"/>
            </a:pPr>
            <a:r>
              <a:rPr lang="en-GB" sz="2600" dirty="0">
                <a:solidFill>
                  <a:srgbClr val="002060"/>
                </a:solidFill>
              </a:rPr>
              <a:t>Advanced apprenticeships and traineeships – generally run at the Certificate IV (sometimes Diploma)  level</a:t>
            </a:r>
          </a:p>
          <a:p>
            <a:pPr marL="0" indent="0">
              <a:lnSpc>
                <a:spcPct val="80000"/>
              </a:lnSpc>
              <a:spcBef>
                <a:spcPts val="1000"/>
              </a:spcBef>
              <a:buClr>
                <a:schemeClr val="accent1"/>
              </a:buClr>
              <a:buSzPts val="2590"/>
              <a:buNone/>
            </a:pPr>
            <a:endParaRPr lang="en-GB" sz="2590" dirty="0">
              <a:solidFill>
                <a:srgbClr val="002060"/>
              </a:solidFill>
            </a:endParaRPr>
          </a:p>
          <a:p>
            <a:pPr marL="457200" indent="-457200">
              <a:lnSpc>
                <a:spcPct val="80000"/>
              </a:lnSpc>
              <a:spcBef>
                <a:spcPts val="1000"/>
              </a:spcBef>
              <a:buClr>
                <a:schemeClr val="accent1"/>
              </a:buClr>
              <a:buSzPts val="2590"/>
            </a:pPr>
            <a:r>
              <a:rPr lang="en-GB" sz="2590" dirty="0">
                <a:solidFill>
                  <a:srgbClr val="002060"/>
                </a:solidFill>
              </a:rPr>
              <a:t>* </a:t>
            </a:r>
            <a:r>
              <a:rPr lang="en-GB" sz="2000" dirty="0">
                <a:solidFill>
                  <a:srgbClr val="002060"/>
                </a:solidFill>
              </a:rPr>
              <a:t>Advanced Apprenticeships can’t be entered without completing an apprenticeship first</a:t>
            </a:r>
          </a:p>
          <a:p>
            <a:pPr marL="457200" indent="-457200">
              <a:lnSpc>
                <a:spcPct val="80000"/>
              </a:lnSpc>
              <a:spcBef>
                <a:spcPts val="1000"/>
              </a:spcBef>
              <a:buClr>
                <a:schemeClr val="accent1"/>
              </a:buClr>
              <a:buSzPts val="2590"/>
            </a:pPr>
            <a:r>
              <a:rPr lang="en-US" sz="2000" dirty="0">
                <a:solidFill>
                  <a:srgbClr val="002060"/>
                </a:solidFill>
              </a:rPr>
              <a:t>* Certificate III is generally considered the vocational equivalent of Year 12.</a:t>
            </a:r>
            <a:endParaRPr sz="2000" dirty="0">
              <a:solidFill>
                <a:srgbClr val="002060"/>
              </a:solidFill>
            </a:endParaRPr>
          </a:p>
          <a:p>
            <a:pPr marL="457200" indent="-457200">
              <a:lnSpc>
                <a:spcPct val="80000"/>
              </a:lnSpc>
              <a:spcBef>
                <a:spcPts val="1000"/>
              </a:spcBef>
              <a:buClr>
                <a:schemeClr val="accent1"/>
              </a:buClr>
              <a:buSzPts val="2590"/>
            </a:pPr>
            <a:endParaRPr lang="en-GB" sz="2000" dirty="0">
              <a:solidFill>
                <a:srgbClr val="002060"/>
              </a:solidFill>
            </a:endParaRPr>
          </a:p>
          <a:p>
            <a:pPr marL="457200" indent="-457200">
              <a:lnSpc>
                <a:spcPct val="80000"/>
              </a:lnSpc>
              <a:spcBef>
                <a:spcPts val="1000"/>
              </a:spcBef>
              <a:buClr>
                <a:schemeClr val="accent1"/>
              </a:buClr>
              <a:buSzPts val="2590"/>
            </a:pPr>
            <a:endParaRPr sz="259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GB" sz="3200" dirty="0">
                <a:solidFill>
                  <a:srgbClr val="002060"/>
                </a:solidFill>
              </a:rPr>
              <a:t>Case studies</a:t>
            </a:r>
            <a:endParaRPr sz="3200" dirty="0">
              <a:solidFill>
                <a:srgbClr val="002060"/>
              </a:solidFill>
            </a:endParaRPr>
          </a:p>
        </p:txBody>
      </p:sp>
      <p:sp>
        <p:nvSpPr>
          <p:cNvPr id="111" name="Google Shape;111;p3"/>
          <p:cNvSpPr txBox="1"/>
          <p:nvPr/>
        </p:nvSpPr>
        <p:spPr>
          <a:xfrm>
            <a:off x="4670882" y="1774825"/>
            <a:ext cx="4622587" cy="4652471"/>
          </a:xfrm>
          <a:prstGeom prst="rect">
            <a:avLst/>
          </a:prstGeom>
          <a:noFill/>
          <a:ln>
            <a:noFill/>
          </a:ln>
        </p:spPr>
        <p:txBody>
          <a:bodyPr spcFirstLastPara="1" wrap="square" lIns="91425" tIns="0" rIns="91425" bIns="91440" anchor="t" anchorCtr="0">
            <a:normAutofit/>
          </a:bodyPr>
          <a:lstStyle/>
          <a:p>
            <a:pPr marL="0" marR="0" lvl="0" indent="0" rtl="0">
              <a:lnSpc>
                <a:spcPct val="70000"/>
              </a:lnSpc>
              <a:spcBef>
                <a:spcPts val="1000"/>
              </a:spcBef>
              <a:spcAft>
                <a:spcPts val="0"/>
              </a:spcAft>
              <a:buClr>
                <a:schemeClr val="dk1"/>
              </a:buClr>
              <a:buSzPts val="1960"/>
              <a:buFont typeface="Arial"/>
              <a:buNone/>
            </a:pPr>
            <a:r>
              <a:rPr lang="en-GB" sz="1800" b="0" i="0" u="none" strike="noStrike" cap="none" dirty="0">
                <a:solidFill>
                  <a:srgbClr val="002060"/>
                </a:solidFill>
                <a:latin typeface="+mn-lt"/>
                <a:ea typeface="Calibri"/>
                <a:cs typeface="Calibri"/>
                <a:sym typeface="Calibri"/>
              </a:rPr>
              <a:t>Visit AAP Pathways at</a:t>
            </a:r>
          </a:p>
          <a:p>
            <a:pPr marL="0" marR="0" lvl="0" indent="0" rtl="0">
              <a:lnSpc>
                <a:spcPct val="70000"/>
              </a:lnSpc>
              <a:spcBef>
                <a:spcPts val="1000"/>
              </a:spcBef>
              <a:spcAft>
                <a:spcPts val="0"/>
              </a:spcAft>
              <a:buClr>
                <a:schemeClr val="dk1"/>
              </a:buClr>
              <a:buSzPts val="1960"/>
              <a:buFont typeface="Arial"/>
              <a:buNone/>
            </a:pPr>
            <a:r>
              <a:rPr lang="en-GB" sz="1800" b="0" i="0" u="none" strike="noStrike" cap="none" dirty="0">
                <a:solidFill>
                  <a:srgbClr val="002060"/>
                </a:solidFill>
                <a:latin typeface="+mn-lt"/>
                <a:ea typeface="Calibri"/>
                <a:cs typeface="Calibri"/>
                <a:sym typeface="Calibri"/>
                <a:hlinkClick r:id="rId3"/>
              </a:rPr>
              <a:t>https://www.aapathways.com.au/career</a:t>
            </a:r>
          </a:p>
          <a:p>
            <a:pPr marL="0" marR="0" lvl="0" indent="0" rtl="0">
              <a:lnSpc>
                <a:spcPct val="70000"/>
              </a:lnSpc>
              <a:spcBef>
                <a:spcPts val="1000"/>
              </a:spcBef>
              <a:spcAft>
                <a:spcPts val="0"/>
              </a:spcAft>
              <a:buClr>
                <a:schemeClr val="dk1"/>
              </a:buClr>
              <a:buSzPts val="1960"/>
              <a:buFont typeface="Arial"/>
              <a:buNone/>
            </a:pPr>
            <a:r>
              <a:rPr lang="en-GB" sz="1800" b="0" i="0" u="none" strike="noStrike" cap="none" dirty="0">
                <a:solidFill>
                  <a:srgbClr val="002060"/>
                </a:solidFill>
                <a:latin typeface="+mn-lt"/>
                <a:ea typeface="Calibri"/>
                <a:cs typeface="Calibri"/>
                <a:sym typeface="Calibri"/>
                <a:hlinkClick r:id="rId3"/>
              </a:rPr>
              <a:t>-research/job-pathways</a:t>
            </a:r>
            <a:endParaRPr lang="en-GB" sz="1800" b="0" i="0" u="none" strike="noStrike" cap="none" dirty="0">
              <a:solidFill>
                <a:srgbClr val="002060"/>
              </a:solidFill>
              <a:latin typeface="+mn-lt"/>
              <a:ea typeface="Calibri"/>
              <a:cs typeface="Calibri"/>
              <a:sym typeface="Calibri"/>
            </a:endParaRPr>
          </a:p>
          <a:p>
            <a:pPr marL="0" marR="0" lvl="0" indent="0" rtl="0">
              <a:lnSpc>
                <a:spcPct val="70000"/>
              </a:lnSpc>
              <a:spcBef>
                <a:spcPts val="1000"/>
              </a:spcBef>
              <a:spcAft>
                <a:spcPts val="0"/>
              </a:spcAft>
              <a:buClr>
                <a:schemeClr val="dk1"/>
              </a:buClr>
              <a:buSzPts val="1960"/>
              <a:buFont typeface="Arial"/>
              <a:buNone/>
            </a:pPr>
            <a:r>
              <a:rPr lang="en-GB" sz="1800" dirty="0">
                <a:solidFill>
                  <a:srgbClr val="002060"/>
                </a:solidFill>
                <a:latin typeface="+mn-lt"/>
                <a:ea typeface="Calibri"/>
                <a:cs typeface="Calibri"/>
                <a:sym typeface="Calibri"/>
              </a:rPr>
              <a:t>For salary information visit: </a:t>
            </a:r>
          </a:p>
          <a:p>
            <a:pPr marL="0" marR="0" lvl="0" indent="0" rtl="0">
              <a:lnSpc>
                <a:spcPct val="70000"/>
              </a:lnSpc>
              <a:spcBef>
                <a:spcPts val="1000"/>
              </a:spcBef>
              <a:spcAft>
                <a:spcPts val="0"/>
              </a:spcAft>
              <a:buClr>
                <a:schemeClr val="dk1"/>
              </a:buClr>
              <a:buSzPts val="1960"/>
              <a:buFont typeface="Arial"/>
              <a:buNone/>
            </a:pPr>
            <a:r>
              <a:rPr lang="en-GB" sz="1800" dirty="0">
                <a:solidFill>
                  <a:srgbClr val="002060"/>
                </a:solidFill>
                <a:latin typeface="+mn-lt"/>
                <a:ea typeface="Calibri"/>
                <a:cs typeface="Calibri"/>
                <a:sym typeface="Calibri"/>
                <a:hlinkClick r:id="rId4"/>
              </a:rPr>
              <a:t>https://calculate.fairwork.gov.au/</a:t>
            </a:r>
            <a:endParaRPr lang="en-GB" sz="1800" b="0" i="0" u="none" strike="noStrike" cap="none" dirty="0">
              <a:solidFill>
                <a:srgbClr val="002060"/>
              </a:solidFill>
              <a:latin typeface="+mn-lt"/>
              <a:ea typeface="Calibri"/>
              <a:cs typeface="Calibri"/>
              <a:sym typeface="Calibri"/>
            </a:endParaRPr>
          </a:p>
          <a:p>
            <a:pPr marL="0" marR="0" lvl="0" indent="0" rtl="0">
              <a:lnSpc>
                <a:spcPct val="70000"/>
              </a:lnSpc>
              <a:spcBef>
                <a:spcPts val="1000"/>
              </a:spcBef>
              <a:spcAft>
                <a:spcPts val="0"/>
              </a:spcAft>
              <a:buClr>
                <a:schemeClr val="dk1"/>
              </a:buClr>
              <a:buSzPts val="1960"/>
              <a:buFont typeface="Arial"/>
              <a:buNone/>
            </a:pPr>
            <a:br>
              <a:rPr lang="en-GB" sz="1800" b="0" i="0" u="none" strike="noStrike" cap="none" dirty="0">
                <a:solidFill>
                  <a:srgbClr val="002060"/>
                </a:solidFill>
                <a:latin typeface="+mn-lt"/>
                <a:ea typeface="Calibri"/>
                <a:cs typeface="Calibri"/>
                <a:sym typeface="Calibri"/>
              </a:rPr>
            </a:br>
            <a:r>
              <a:rPr lang="en-GB" sz="1600" dirty="0">
                <a:solidFill>
                  <a:srgbClr val="002060"/>
                </a:solidFill>
                <a:sym typeface="Calibri"/>
              </a:rPr>
              <a:t>Choose one apprenticeship or traineeship your case study student could apply for</a:t>
            </a:r>
            <a:endParaRPr sz="1600" dirty="0">
              <a:solidFill>
                <a:srgbClr val="002060"/>
              </a:solidFill>
            </a:endParaRPr>
          </a:p>
          <a:p>
            <a:pPr marL="0" marR="0" lvl="0" indent="0" rtl="0">
              <a:lnSpc>
                <a:spcPct val="70000"/>
              </a:lnSpc>
              <a:spcBef>
                <a:spcPts val="1000"/>
              </a:spcBef>
              <a:spcAft>
                <a:spcPts val="0"/>
              </a:spcAft>
              <a:buClr>
                <a:schemeClr val="dk1"/>
              </a:buClr>
              <a:buSzPts val="1960"/>
              <a:buFont typeface="Arial"/>
              <a:buNone/>
            </a:pPr>
            <a:endParaRPr sz="1600" dirty="0">
              <a:solidFill>
                <a:srgbClr val="002060"/>
              </a:solidFill>
              <a:sym typeface="Calibri"/>
            </a:endParaRPr>
          </a:p>
          <a:p>
            <a:pPr marL="285750" marR="0" lvl="0" indent="-285750" rtl="0">
              <a:lnSpc>
                <a:spcPct val="70000"/>
              </a:lnSpc>
              <a:spcBef>
                <a:spcPts val="1000"/>
              </a:spcBef>
              <a:spcAft>
                <a:spcPts val="0"/>
              </a:spcAft>
              <a:buClr>
                <a:schemeClr val="accent1"/>
              </a:buClr>
              <a:buSzPts val="1960"/>
              <a:buFont typeface="Arial" panose="020B0604020202020204" pitchFamily="34" charset="0"/>
              <a:buChar char="•"/>
            </a:pPr>
            <a:r>
              <a:rPr lang="en-GB" sz="1600" dirty="0">
                <a:solidFill>
                  <a:srgbClr val="002060"/>
                </a:solidFill>
                <a:sym typeface="Calibri"/>
              </a:rPr>
              <a:t>What level apprenticeship/traineeship is it?</a:t>
            </a:r>
            <a:endParaRPr lang="en-GB" sz="1600" dirty="0">
              <a:solidFill>
                <a:srgbClr val="002060"/>
              </a:solidFill>
            </a:endParaRPr>
          </a:p>
          <a:p>
            <a:pPr marL="285750" marR="0" lvl="0" indent="-285750" rtl="0">
              <a:lnSpc>
                <a:spcPct val="70000"/>
              </a:lnSpc>
              <a:spcBef>
                <a:spcPts val="1000"/>
              </a:spcBef>
              <a:spcAft>
                <a:spcPts val="0"/>
              </a:spcAft>
              <a:buClr>
                <a:schemeClr val="accent1"/>
              </a:buClr>
              <a:buSzPts val="1960"/>
              <a:buFont typeface="Arial" panose="020B0604020202020204" pitchFamily="34" charset="0"/>
              <a:buChar char="•"/>
            </a:pPr>
            <a:r>
              <a:rPr lang="en-GB" sz="1600" dirty="0">
                <a:solidFill>
                  <a:srgbClr val="002060"/>
                </a:solidFill>
                <a:sym typeface="Calibri"/>
              </a:rPr>
              <a:t>What are the entry requirements?</a:t>
            </a:r>
            <a:endParaRPr lang="en-GB" sz="1600" dirty="0">
              <a:solidFill>
                <a:srgbClr val="002060"/>
              </a:solidFill>
            </a:endParaRPr>
          </a:p>
          <a:p>
            <a:pPr marL="285750" marR="0" lvl="0" indent="-285750" rtl="0">
              <a:lnSpc>
                <a:spcPct val="70000"/>
              </a:lnSpc>
              <a:spcBef>
                <a:spcPts val="1000"/>
              </a:spcBef>
              <a:spcAft>
                <a:spcPts val="0"/>
              </a:spcAft>
              <a:buClr>
                <a:schemeClr val="accent1"/>
              </a:buClr>
              <a:buSzPts val="1960"/>
              <a:buFont typeface="Arial" panose="020B0604020202020204" pitchFamily="34" charset="0"/>
              <a:buChar char="•"/>
            </a:pPr>
            <a:r>
              <a:rPr lang="en-GB" sz="1600" dirty="0">
                <a:solidFill>
                  <a:srgbClr val="002060"/>
                </a:solidFill>
                <a:sym typeface="Calibri"/>
              </a:rPr>
              <a:t>What Certificate qualification and key skills will they learn?</a:t>
            </a:r>
            <a:endParaRPr lang="en-GB" sz="1600" dirty="0">
              <a:solidFill>
                <a:srgbClr val="002060"/>
              </a:solidFill>
            </a:endParaRPr>
          </a:p>
          <a:p>
            <a:pPr marL="285750" marR="0" lvl="0" indent="-285750" rtl="0">
              <a:lnSpc>
                <a:spcPct val="70000"/>
              </a:lnSpc>
              <a:spcBef>
                <a:spcPts val="1000"/>
              </a:spcBef>
              <a:spcAft>
                <a:spcPts val="0"/>
              </a:spcAft>
              <a:buClr>
                <a:schemeClr val="accent1"/>
              </a:buClr>
              <a:buSzPts val="1960"/>
              <a:buFont typeface="Arial" panose="020B0604020202020204" pitchFamily="34" charset="0"/>
              <a:buChar char="•"/>
            </a:pPr>
            <a:r>
              <a:rPr lang="en-GB" sz="1600" dirty="0">
                <a:solidFill>
                  <a:srgbClr val="002060"/>
                </a:solidFill>
                <a:sym typeface="Calibri"/>
              </a:rPr>
              <a:t>How much will they earn?</a:t>
            </a:r>
          </a:p>
          <a:p>
            <a:pPr marL="285750" marR="0" lvl="0" indent="-285750" rtl="0">
              <a:lnSpc>
                <a:spcPct val="70000"/>
              </a:lnSpc>
              <a:spcBef>
                <a:spcPts val="1000"/>
              </a:spcBef>
              <a:spcAft>
                <a:spcPts val="0"/>
              </a:spcAft>
              <a:buClr>
                <a:schemeClr val="accent1"/>
              </a:buClr>
              <a:buSzPts val="1960"/>
              <a:buFont typeface="Arial" panose="020B0604020202020204" pitchFamily="34" charset="0"/>
              <a:buChar char="•"/>
            </a:pPr>
            <a:r>
              <a:rPr lang="en-GB" sz="1600" dirty="0">
                <a:solidFill>
                  <a:srgbClr val="002060"/>
                </a:solidFill>
                <a:sym typeface="Calibri"/>
              </a:rPr>
              <a:t>Where can they progress after they gain this qualification? How?</a:t>
            </a:r>
          </a:p>
          <a:p>
            <a:pPr marL="342900" marR="0" lvl="0" indent="-342900" rtl="0">
              <a:lnSpc>
                <a:spcPct val="70000"/>
              </a:lnSpc>
              <a:spcBef>
                <a:spcPts val="1000"/>
              </a:spcBef>
              <a:spcAft>
                <a:spcPts val="0"/>
              </a:spcAft>
              <a:buClr>
                <a:schemeClr val="accent1"/>
              </a:buClr>
              <a:buSzPts val="1960"/>
              <a:buFont typeface="Arial" panose="020B0604020202020204" pitchFamily="34" charset="0"/>
              <a:buChar char="•"/>
            </a:pPr>
            <a:endParaRPr lang="en-GB" sz="1800" dirty="0">
              <a:solidFill>
                <a:srgbClr val="002060"/>
              </a:solidFill>
              <a:latin typeface="+mn-lt"/>
              <a:ea typeface="Calibri"/>
            </a:endParaRPr>
          </a:p>
          <a:p>
            <a:pPr marL="342900" marR="0" lvl="0" indent="-342900" rtl="0">
              <a:lnSpc>
                <a:spcPct val="70000"/>
              </a:lnSpc>
              <a:spcBef>
                <a:spcPts val="1000"/>
              </a:spcBef>
              <a:spcAft>
                <a:spcPts val="0"/>
              </a:spcAft>
              <a:buClr>
                <a:schemeClr val="accent1"/>
              </a:buClr>
              <a:buSzPts val="1960"/>
              <a:buFont typeface="Arial" panose="020B0604020202020204" pitchFamily="34" charset="0"/>
              <a:buChar char="•"/>
            </a:pPr>
            <a:endParaRPr lang="en-US" sz="1800" b="0" i="0" u="none" strike="noStrike" cap="none" dirty="0">
              <a:solidFill>
                <a:srgbClr val="002060"/>
              </a:solidFill>
              <a:latin typeface="+mn-lt"/>
              <a:ea typeface="Calibri"/>
              <a:cs typeface="Calibri"/>
              <a:sym typeface="Calibri"/>
            </a:endParaRPr>
          </a:p>
          <a:p>
            <a:pPr marL="0" marR="0" lvl="0" indent="0" algn="l" rtl="0">
              <a:lnSpc>
                <a:spcPct val="70000"/>
              </a:lnSpc>
              <a:spcBef>
                <a:spcPts val="1000"/>
              </a:spcBef>
              <a:spcAft>
                <a:spcPts val="0"/>
              </a:spcAft>
              <a:buClr>
                <a:schemeClr val="dk1"/>
              </a:buClr>
              <a:buSzPts val="1960"/>
              <a:buFont typeface="Arial"/>
              <a:buNone/>
            </a:pPr>
            <a:endParaRPr sz="1800" b="0" i="0" u="none" strike="noStrike" cap="none" dirty="0">
              <a:solidFill>
                <a:srgbClr val="002060"/>
              </a:solidFill>
              <a:latin typeface="+mn-lt"/>
              <a:ea typeface="Calibri"/>
              <a:cs typeface="Calibri"/>
              <a:sym typeface="Calibri"/>
            </a:endParaRPr>
          </a:p>
        </p:txBody>
      </p:sp>
      <p:sp>
        <p:nvSpPr>
          <p:cNvPr id="112" name="Google Shape;112;p3"/>
          <p:cNvSpPr/>
          <p:nvPr/>
        </p:nvSpPr>
        <p:spPr>
          <a:xfrm>
            <a:off x="518747" y="1408997"/>
            <a:ext cx="3997187" cy="2219077"/>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0000"/>
              </a:solidFill>
              <a:latin typeface="Calibri"/>
              <a:ea typeface="Calibri"/>
              <a:cs typeface="Calibri"/>
              <a:sym typeface="Calibri"/>
            </a:endParaRPr>
          </a:p>
        </p:txBody>
      </p:sp>
      <p:sp>
        <p:nvSpPr>
          <p:cNvPr id="113" name="Google Shape;113;p3"/>
          <p:cNvSpPr/>
          <p:nvPr/>
        </p:nvSpPr>
        <p:spPr>
          <a:xfrm>
            <a:off x="518748" y="3692770"/>
            <a:ext cx="4012142" cy="2219077"/>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5FE8B29-0D8D-4AEC-A889-BF8479FD1F0B}"/>
              </a:ext>
            </a:extLst>
          </p:cNvPr>
          <p:cNvSpPr txBox="1"/>
          <p:nvPr/>
        </p:nvSpPr>
        <p:spPr>
          <a:xfrm>
            <a:off x="597800" y="3863133"/>
            <a:ext cx="3933090" cy="1815882"/>
          </a:xfrm>
          <a:prstGeom prst="rect">
            <a:avLst/>
          </a:prstGeom>
          <a:noFill/>
        </p:spPr>
        <p:txBody>
          <a:bodyPr wrap="square" rtlCol="0" anchor="ctr" anchorCtr="1">
            <a:spAutoFit/>
          </a:bodyPr>
          <a:lstStyle/>
          <a:p>
            <a:pPr lvl="1"/>
            <a:r>
              <a:rPr lang="en-AU" dirty="0">
                <a:solidFill>
                  <a:srgbClr val="002060"/>
                </a:solidFill>
                <a:effectLst/>
                <a:latin typeface="+mn-lt"/>
                <a:ea typeface="Calibri" panose="020F0502020204030204" pitchFamily="34" charset="0"/>
                <a:cs typeface="Times New Roman" panose="02020603050405020304" pitchFamily="18" charset="0"/>
              </a:rPr>
              <a:t>Sam is currently in Year 11. He will turn 17 in November. He is studying English, General Maths, Psychology, Business Studies, Health and VET Community Services.  He has recently done some work experience in a care home and would like a career in social care. He doesn’t want to do Year 12, but is keen to enter the workplace. </a:t>
            </a:r>
            <a:endParaRPr lang="en-US" dirty="0">
              <a:solidFill>
                <a:srgbClr val="002060"/>
              </a:solidFill>
              <a:latin typeface="+mn-lt"/>
            </a:endParaRPr>
          </a:p>
        </p:txBody>
      </p:sp>
      <p:sp>
        <p:nvSpPr>
          <p:cNvPr id="6" name="TextBox 5">
            <a:extLst>
              <a:ext uri="{FF2B5EF4-FFF2-40B4-BE49-F238E27FC236}">
                <a16:creationId xmlns:a16="http://schemas.microsoft.com/office/drawing/2014/main" id="{C92CA72D-EA2E-4042-857A-12CC425E2CB5}"/>
              </a:ext>
            </a:extLst>
          </p:cNvPr>
          <p:cNvSpPr txBox="1"/>
          <p:nvPr/>
        </p:nvSpPr>
        <p:spPr>
          <a:xfrm>
            <a:off x="609599" y="1528069"/>
            <a:ext cx="3933090" cy="2092881"/>
          </a:xfrm>
          <a:prstGeom prst="rect">
            <a:avLst/>
          </a:prstGeom>
          <a:noFill/>
        </p:spPr>
        <p:txBody>
          <a:bodyPr wrap="square" rtlCol="0" anchor="ctr" anchorCtr="1">
            <a:spAutoFit/>
          </a:bodyPr>
          <a:lstStyle/>
          <a:p>
            <a:pPr lvl="1"/>
            <a:r>
              <a:rPr lang="en-AU" dirty="0">
                <a:solidFill>
                  <a:srgbClr val="002060"/>
                </a:solidFill>
                <a:latin typeface="+mn-lt"/>
              </a:rPr>
              <a:t>Jane is a student studying Year 12. Her subjects are English, Further Maths, Technology, IT and VET Engineering. She has become interested in mechanical engineering and realises she can’t get into many engineering degrees without Maths Methods and Physics, but her aim is to eventually study an engineering degree. </a:t>
            </a:r>
            <a:endParaRPr lang="en-US" dirty="0">
              <a:solidFill>
                <a:srgbClr val="002060"/>
              </a:solidFill>
              <a:latin typeface="+mn-lt"/>
            </a:endParaRPr>
          </a:p>
          <a:p>
            <a:pPr lvl="1"/>
            <a:endParaRPr lang="en-US" sz="1800"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GB" sz="3200" dirty="0">
                <a:solidFill>
                  <a:srgbClr val="002060"/>
                </a:solidFill>
              </a:rPr>
              <a:t>Apprenticeships on Morrisby</a:t>
            </a:r>
            <a:endParaRPr sz="3200" dirty="0">
              <a:solidFill>
                <a:srgbClr val="002060"/>
              </a:solidFill>
            </a:endParaRPr>
          </a:p>
        </p:txBody>
      </p:sp>
      <p:sp>
        <p:nvSpPr>
          <p:cNvPr id="119" name="Google Shape;119;p4"/>
          <p:cNvSpPr txBox="1">
            <a:spLocks noGrp="1"/>
          </p:cNvSpPr>
          <p:nvPr>
            <p:ph type="body" idx="1"/>
          </p:nvPr>
        </p:nvSpPr>
        <p:spPr>
          <a:xfrm>
            <a:off x="311909" y="1689501"/>
            <a:ext cx="853440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B3BB"/>
              </a:buClr>
              <a:buSzPts val="2800"/>
              <a:buNone/>
            </a:pPr>
            <a:r>
              <a:rPr lang="en-GB" sz="2000" dirty="0">
                <a:solidFill>
                  <a:srgbClr val="002060"/>
                </a:solidFill>
              </a:rPr>
              <a:t>www.morrisby.com &gt; Login</a:t>
            </a:r>
            <a:endParaRPr sz="2000" dirty="0">
              <a:solidFill>
                <a:srgbClr val="002060"/>
              </a:solidFill>
            </a:endParaRP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123" name="Google Shape;123;p4"/>
          <p:cNvSpPr txBox="1"/>
          <p:nvPr/>
        </p:nvSpPr>
        <p:spPr>
          <a:xfrm>
            <a:off x="2093151" y="2534946"/>
            <a:ext cx="350723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b="0" i="0" u="none" strike="noStrike" cap="none" dirty="0">
                <a:solidFill>
                  <a:srgbClr val="002060"/>
                </a:solidFill>
                <a:latin typeface="+mn-lt"/>
                <a:ea typeface="Calibri"/>
                <a:cs typeface="Calibri"/>
                <a:sym typeface="Calibri"/>
              </a:rPr>
              <a:t>In your Choices area</a:t>
            </a:r>
            <a:endParaRPr b="0" i="0" u="none" strike="noStrike" cap="none" dirty="0">
              <a:solidFill>
                <a:srgbClr val="002060"/>
              </a:solidFill>
              <a:latin typeface="+mn-lt"/>
              <a:ea typeface="Calibri"/>
              <a:cs typeface="Calibri"/>
              <a:sym typeface="Calibri"/>
            </a:endParaRPr>
          </a:p>
        </p:txBody>
      </p:sp>
      <p:sp>
        <p:nvSpPr>
          <p:cNvPr id="125" name="Google Shape;125;p4"/>
          <p:cNvSpPr txBox="1"/>
          <p:nvPr/>
        </p:nvSpPr>
        <p:spPr>
          <a:xfrm>
            <a:off x="7219176" y="1269434"/>
            <a:ext cx="32508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b="0" i="0" u="none" strike="noStrike" cap="none" dirty="0">
                <a:solidFill>
                  <a:srgbClr val="002060"/>
                </a:solidFill>
                <a:latin typeface="+mn-lt"/>
                <a:ea typeface="Calibri"/>
                <a:cs typeface="Calibri"/>
                <a:sym typeface="Calibri"/>
              </a:rPr>
              <a:t>Click on a suggested subject tile to find out more about the apprenticeship</a:t>
            </a:r>
            <a:endParaRPr b="0" i="0" u="none" strike="noStrike" cap="none" dirty="0">
              <a:solidFill>
                <a:srgbClr val="002060"/>
              </a:solidFill>
              <a:latin typeface="+mn-lt"/>
              <a:ea typeface="Calibri"/>
              <a:cs typeface="Calibri"/>
              <a:sym typeface="Calibri"/>
            </a:endParaRPr>
          </a:p>
        </p:txBody>
      </p:sp>
      <p:sp>
        <p:nvSpPr>
          <p:cNvPr id="129" name="Google Shape;129;p4"/>
          <p:cNvSpPr/>
          <p:nvPr/>
        </p:nvSpPr>
        <p:spPr>
          <a:xfrm>
            <a:off x="4699000" y="3022601"/>
            <a:ext cx="677333" cy="76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4"/>
          <p:cNvSpPr txBox="1"/>
          <p:nvPr/>
        </p:nvSpPr>
        <p:spPr>
          <a:xfrm>
            <a:off x="3337426" y="2915008"/>
            <a:ext cx="2372730" cy="30773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b="0" i="0" u="none" strike="noStrike" cap="none" dirty="0">
                <a:solidFill>
                  <a:srgbClr val="002060"/>
                </a:solidFill>
                <a:latin typeface="+mj-lt"/>
                <a:ea typeface="Calibri"/>
                <a:cs typeface="Calibri"/>
                <a:sym typeface="Calibri"/>
              </a:rPr>
              <a:t>Visit your Destinations area</a:t>
            </a:r>
            <a:endParaRPr b="0" i="0" u="none" strike="noStrike" cap="none" dirty="0">
              <a:solidFill>
                <a:srgbClr val="002060"/>
              </a:solidFill>
              <a:latin typeface="+mj-lt"/>
              <a:ea typeface="Calibri"/>
              <a:cs typeface="Calibri"/>
              <a:sym typeface="Calibri"/>
            </a:endParaRPr>
          </a:p>
        </p:txBody>
      </p:sp>
      <p:sp>
        <p:nvSpPr>
          <p:cNvPr id="124" name="Google Shape;124;p4"/>
          <p:cNvSpPr/>
          <p:nvPr/>
        </p:nvSpPr>
        <p:spPr>
          <a:xfrm>
            <a:off x="6569665" y="1531024"/>
            <a:ext cx="649511" cy="714894"/>
          </a:xfrm>
          <a:custGeom>
            <a:avLst/>
            <a:gdLst/>
            <a:ahLst/>
            <a:cxnLst/>
            <a:rect l="l" t="t" r="r" b="b"/>
            <a:pathLst>
              <a:path w="221631" h="714894" extrusionOk="0">
                <a:moveTo>
                  <a:pt x="13813" y="714894"/>
                </a:moveTo>
                <a:cubicBezTo>
                  <a:pt x="651" y="500148"/>
                  <a:pt x="-12510" y="285403"/>
                  <a:pt x="22126" y="166254"/>
                </a:cubicBezTo>
                <a:cubicBezTo>
                  <a:pt x="56762" y="47105"/>
                  <a:pt x="139196" y="23552"/>
                  <a:pt x="221631" y="0"/>
                </a:cubicBezTo>
              </a:path>
            </a:pathLst>
          </a:custGeom>
          <a:noFill/>
          <a:ln w="19050" cap="flat" cmpd="sng">
            <a:solidFill>
              <a:schemeClr val="accent1"/>
            </a:solidFill>
            <a:prstDash val="solid"/>
            <a:miter lim="800000"/>
            <a:headEnd type="triangl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778"/>
          <a:stretch/>
        </p:blipFill>
        <p:spPr>
          <a:xfrm>
            <a:off x="616398" y="3225266"/>
            <a:ext cx="5442055" cy="2412230"/>
          </a:xfrm>
          <a:prstGeom prst="rect">
            <a:avLst/>
          </a:prstGeom>
          <a:ln>
            <a:solidFill>
              <a:schemeClr val="accent1"/>
            </a:solidFill>
          </a:ln>
        </p:spPr>
      </p:pic>
      <p:cxnSp>
        <p:nvCxnSpPr>
          <p:cNvPr id="132" name="Google Shape;132;p4"/>
          <p:cNvCxnSpPr/>
          <p:nvPr/>
        </p:nvCxnSpPr>
        <p:spPr>
          <a:xfrm flipH="1" flipV="1">
            <a:off x="4459219" y="3176790"/>
            <a:ext cx="239781" cy="518340"/>
          </a:xfrm>
          <a:prstGeom prst="straightConnector1">
            <a:avLst/>
          </a:prstGeom>
          <a:noFill/>
          <a:ln w="9525" cap="flat" cmpd="sng">
            <a:solidFill>
              <a:schemeClr val="accent1"/>
            </a:solidFill>
            <a:prstDash val="solid"/>
            <a:miter lim="800000"/>
            <a:headEnd type="triangle" w="med" len="med"/>
            <a:tailEnd type="none" w="sm" len="sm"/>
          </a:ln>
        </p:spPr>
      </p:cxnSp>
      <p:sp>
        <p:nvSpPr>
          <p:cNvPr id="122" name="Google Shape;122;p4"/>
          <p:cNvSpPr/>
          <p:nvPr/>
        </p:nvSpPr>
        <p:spPr>
          <a:xfrm>
            <a:off x="1737033" y="2688814"/>
            <a:ext cx="432354" cy="625886"/>
          </a:xfrm>
          <a:custGeom>
            <a:avLst/>
            <a:gdLst/>
            <a:ahLst/>
            <a:cxnLst/>
            <a:rect l="l" t="t" r="r" b="b"/>
            <a:pathLst>
              <a:path w="1122311" h="2424601" extrusionOk="0">
                <a:moveTo>
                  <a:pt x="457293" y="2424601"/>
                </a:moveTo>
                <a:cubicBezTo>
                  <a:pt x="231464" y="1966015"/>
                  <a:pt x="5635" y="1507430"/>
                  <a:pt x="93" y="1127816"/>
                </a:cubicBezTo>
                <a:cubicBezTo>
                  <a:pt x="-5449" y="748202"/>
                  <a:pt x="237006" y="331179"/>
                  <a:pt x="424042" y="146914"/>
                </a:cubicBezTo>
                <a:cubicBezTo>
                  <a:pt x="611078" y="-37351"/>
                  <a:pt x="866694" y="-7564"/>
                  <a:pt x="1122311" y="22223"/>
                </a:cubicBezTo>
              </a:path>
            </a:pathLst>
          </a:custGeom>
          <a:noFill/>
          <a:ln w="19050" cap="flat" cmpd="sng">
            <a:solidFill>
              <a:schemeClr val="accent1"/>
            </a:solidFill>
            <a:prstDash val="solid"/>
            <a:miter lim="800000"/>
            <a:headEnd type="triangl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73514"/>
          <a:stretch/>
        </p:blipFill>
        <p:spPr>
          <a:xfrm>
            <a:off x="6414571" y="2245918"/>
            <a:ext cx="2215962" cy="3686405"/>
          </a:xfrm>
          <a:prstGeom prst="rect">
            <a:avLst/>
          </a:prstGeom>
          <a:ln>
            <a:solidFill>
              <a:schemeClr val="accent1"/>
            </a:solidFill>
          </a:ln>
        </p:spPr>
      </p:pic>
    </p:spTree>
    <p:extLst>
      <p:ext uri="{BB962C8B-B14F-4D97-AF65-F5344CB8AC3E}">
        <p14:creationId xmlns:p14="http://schemas.microsoft.com/office/powerpoint/2010/main" val="1462298392"/>
      </p:ext>
    </p:extLst>
  </p:cSld>
  <p:clrMapOvr>
    <a:masterClrMapping/>
  </p:clrMapOvr>
</p:sld>
</file>

<file path=ppt/theme/theme1.xml><?xml version="1.0" encoding="utf-8"?>
<a:theme xmlns:a="http://schemas.openxmlformats.org/drawingml/2006/main" name="New meta">
  <a:themeElements>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48E5547B-1287-487F-B423-66FBE43E4C80}" vid="{19118A9F-EE77-49C6-9043-F8FFDF3207C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2.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3.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4.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5.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New meta</Template>
  <TotalTime>229</TotalTime>
  <Words>320</Words>
  <Application>Microsoft Office PowerPoint</Application>
  <PresentationFormat>Widescreen</PresentationFormat>
  <Paragraphs>32</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New meta</vt:lpstr>
      <vt:lpstr>Apprenticeships/ Traineeships</vt:lpstr>
      <vt:lpstr>Apprenticeship and traineeship levels</vt:lpstr>
      <vt:lpstr>Case studies</vt:lpstr>
      <vt:lpstr>Apprenticeships on Morrisby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Apprenticeships</dc:title>
  <dc:creator>Jo Carrington</dc:creator>
  <cp:lastModifiedBy>Barry Darnell</cp:lastModifiedBy>
  <cp:revision>25</cp:revision>
  <dcterms:created xsi:type="dcterms:W3CDTF">2019-07-17T13:24:44Z</dcterms:created>
  <dcterms:modified xsi:type="dcterms:W3CDTF">2023-03-14T05:16:49Z</dcterms:modified>
</cp:coreProperties>
</file>