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70" r:id="rId10"/>
    <p:sldId id="265" r:id="rId11"/>
    <p:sldId id="273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AMD" initials="BA" lastIdx="1" clrIdx="0">
    <p:extLst>
      <p:ext uri="{19B8F6BF-5375-455C-9EA6-DF929625EA0E}">
        <p15:presenceInfo xmlns:p15="http://schemas.microsoft.com/office/powerpoint/2012/main" userId="Barry AM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1"/>
    <a:srgbClr val="FF7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28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5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F79604-854F-40E4-9464-9D86A81A12C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155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ctr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B46A3-5656-43BB-920F-CE6A6A7AA95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47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E2A278-AD23-416D-80E6-4504E1AFFE1E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99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screenshot of a computer scree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867" y="1900767"/>
            <a:ext cx="5393267" cy="3475567"/>
          </a:xfrm>
        </p:spPr>
        <p:txBody>
          <a:bodyPr spcFirstLastPara="1"/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lang="en-GB" noProof="0" dirty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1EA11603-F861-4A81-9E08-77242239024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fld id="{CBBCED67-9150-431D-85C6-CDD129F1C225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9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66700"/>
            <a:ext cx="4428067" cy="5784851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4770" y="449341"/>
            <a:ext cx="4091153" cy="5410684"/>
          </a:xfrm>
        </p:spPr>
        <p:txBody>
          <a:bodyPr spcFirstLastPara="1"/>
          <a:lstStyle/>
          <a:p>
            <a:pPr lvl="0"/>
            <a:r>
              <a:rPr lang="en-US" noProof="0">
                <a:sym typeface="Arial"/>
              </a:rPr>
              <a:t>Click icon to add picture</a:t>
            </a:r>
            <a:endParaRPr lang="en-GB" noProof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22737AB0-D94E-4E0B-BCBF-6356F8C1F2BE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1"/>
          <a:stretch>
            <a:fillRect/>
          </a:stretch>
        </p:blipFill>
        <p:spPr bwMode="auto"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67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398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Google Shape;22;p3"/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1EA11603-F861-4A81-9E08-7724223902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Google Shape;23;p3"/>
          <p:cNvSpPr txBox="1">
            <a:spLocks noGrp="1"/>
          </p:cNvSpPr>
          <p:nvPr>
            <p:ph type="dt" idx="17"/>
          </p:nvPr>
        </p:nvSpPr>
        <p:spPr/>
        <p:txBody>
          <a:bodyPr/>
          <a:lstStyle>
            <a:lvl1pPr>
              <a:defRPr/>
            </a:lvl1pPr>
          </a:lstStyle>
          <a:p>
            <a:fld id="{CBBCED67-9150-431D-85C6-CDD129F1C225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46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842BF6-B0B9-4F1E-9430-74849A46B8D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33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A11603-F861-4A81-9E08-77242239024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CED67-9150-431D-85C6-CDD129F1C225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unset in the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111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53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49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erson on a compu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/>
          <a:stretch>
            <a:fillRect/>
          </a:stretch>
        </p:blipFill>
        <p:spPr bwMode="auto"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39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computer, sitting, laptop, you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44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B4B3A8-5756-49A8-A640-0CAEF5AFC16B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21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9" t="44746"/>
          <a:stretch>
            <a:fillRect/>
          </a:stretch>
        </p:blipFill>
        <p:spPr bwMode="auto"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577403-CAF8-445F-8639-26066CD303BD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3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40BCDA-D636-4A23-89C2-1563A43427C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62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,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A11603-F861-4A81-9E08-7724223902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CED67-9150-431D-85C6-CDD129F1C225}" type="datetimeFigureOut">
              <a:rPr lang="en-GB" smtClean="0"/>
              <a:t>14/03/2023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CBBCED67-9150-431D-85C6-CDD129F1C225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1EA11603-F861-4A81-9E08-772422390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88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FF7840"/>
        </a:buClr>
        <a:buFont typeface="Arial" panose="020B0604020202020204" pitchFamily="34" charset="0"/>
        <a:defRPr sz="1867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.jones@email.co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.jones@email.co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.jones@email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.jones@e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.jones@email.co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CV/Resume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672BD-DB7F-C27F-2AFA-DE0B45C6C9C8}"/>
              </a:ext>
            </a:extLst>
          </p:cNvPr>
          <p:cNvSpPr txBox="1"/>
          <p:nvPr/>
        </p:nvSpPr>
        <p:spPr>
          <a:xfrm>
            <a:off x="595423" y="6159795"/>
            <a:ext cx="284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8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09599" y="366624"/>
            <a:ext cx="8534400" cy="62584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 algn="ctr">
              <a:buFont typeface="Arial" panose="020B0604020202020204" pitchFamily="34" charset="0"/>
              <a:buNone/>
            </a:pPr>
            <a:r>
              <a:rPr lang="en-GB" sz="1400" kern="0" dirty="0">
                <a:ln>
                  <a:solidFill>
                    <a:srgbClr val="003B61"/>
                  </a:solidFill>
                </a:ln>
              </a:rPr>
              <a:t>Jennifer Jones</a:t>
            </a: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700" kern="0" dirty="0">
                <a:ln>
                  <a:solidFill>
                    <a:srgbClr val="003B61"/>
                  </a:solidFill>
                </a:ln>
                <a:hlinkClick r:id="rId2"/>
              </a:rPr>
              <a:t>j.jones@email.com</a:t>
            </a:r>
            <a:r>
              <a:rPr lang="en-GB" sz="700" kern="0" dirty="0">
                <a:ln>
                  <a:solidFill>
                    <a:srgbClr val="003B61"/>
                  </a:solidFill>
                </a:ln>
              </a:rPr>
              <a:t> | </a:t>
            </a:r>
            <a:r>
              <a:rPr lang="en-GB" sz="800" dirty="0">
                <a:ln>
                  <a:solidFill>
                    <a:srgbClr val="003B61"/>
                  </a:solidFill>
                </a:ln>
              </a:rPr>
              <a:t>0402498521</a:t>
            </a:r>
            <a:endParaRPr lang="en-GB" sz="700" kern="0" dirty="0">
              <a:ln>
                <a:solidFill>
                  <a:srgbClr val="003B61"/>
                </a:solidFill>
              </a:ln>
            </a:endParaRP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700" kern="0" dirty="0">
                <a:ln>
                  <a:solidFill>
                    <a:srgbClr val="003B61"/>
                  </a:solidFill>
                </a:ln>
              </a:rPr>
              <a:t>Street Name and Number, Town Name, Postcode</a:t>
            </a:r>
          </a:p>
          <a:p>
            <a:pPr marL="8466" indent="0" algn="ctr">
              <a:buFont typeface="Arial" panose="020B0604020202020204" pitchFamily="34" charset="0"/>
              <a:buNone/>
            </a:pPr>
            <a:endParaRPr lang="en-GB" sz="5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EDUCATION</a:t>
            </a:r>
          </a:p>
          <a:p>
            <a:pPr marL="8466" indent="0">
              <a:buFont typeface="Arial" panose="020B0604020202020204" pitchFamily="34" charset="0"/>
              <a:buNone/>
            </a:pPr>
            <a:endParaRPr lang="en-GB" sz="5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Secondary School name, Suburb/Town Name</a:t>
            </a:r>
            <a:r>
              <a:rPr lang="en-GB" sz="900" b="1" kern="0" dirty="0">
                <a:ln>
                  <a:solidFill>
                    <a:srgbClr val="003B61"/>
                  </a:solidFill>
                </a:ln>
              </a:rPr>
              <a:t>		</a:t>
            </a:r>
            <a:r>
              <a:rPr lang="en-GB" sz="900" b="1" dirty="0">
                <a:ln>
                  <a:solidFill>
                    <a:srgbClr val="003B61"/>
                  </a:solidFill>
                </a:ln>
              </a:rPr>
              <a:t>                        	 </a:t>
            </a:r>
            <a:r>
              <a:rPr lang="en-GB" sz="1200" b="1" dirty="0">
                <a:ln>
                  <a:solidFill>
                    <a:srgbClr val="003B61"/>
                  </a:solidFill>
                </a:ln>
              </a:rPr>
              <a:t>                                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Sept 2016 - current</a:t>
            </a:r>
          </a:p>
          <a:p>
            <a:pPr marL="8466" indent="0">
              <a:buNone/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Year 10 Subjects studied, grades: 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English (B), Geography (A), History through Film (B+), General Mathematics (B), Chinese (C), General Science (B), Outdoor Education and Leadership (B), Technology-Food Studies (B), IT – Game Design and Animation (A), Digital Art (A), VCE Visual Communication and Design Units 1&amp;2 (S) </a:t>
            </a:r>
            <a:endParaRPr lang="en-GB" sz="1200" kern="0" dirty="0">
              <a:ln>
                <a:solidFill>
                  <a:srgbClr val="003B61"/>
                </a:solidFill>
              </a:ln>
              <a:solidFill>
                <a:srgbClr val="7030A0"/>
              </a:solidFill>
            </a:endParaRPr>
          </a:p>
          <a:p>
            <a:endParaRPr lang="en-GB" sz="10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EXPERIENCE</a:t>
            </a:r>
          </a:p>
          <a:p>
            <a:pPr marL="8466" indent="0">
              <a:buNone/>
            </a:pPr>
            <a:endParaRPr lang="en-GB" sz="5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Customer Assistant, Photography Shop, Town Name		                     January 2020 - current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  <a:solidFill>
                  <a:schemeClr val="accent6">
                    <a:lumMod val="90000"/>
                    <a:lumOff val="10000"/>
                  </a:schemeClr>
                </a:solidFill>
              </a:rPr>
              <a:t>Communicated with customers, helping them with their photography related queries, serving up to 80 customers per day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  <a:solidFill>
                  <a:schemeClr val="accent6">
                    <a:lumMod val="90000"/>
                    <a:lumOff val="10000"/>
                  </a:schemeClr>
                </a:solidFill>
              </a:rPr>
              <a:t>Managed monetary payments and took responsibility for closing the shop at the end of the day</a:t>
            </a: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Peer Support Leader, Geelong Secondary School 			           </a:t>
            </a:r>
            <a:r>
              <a:rPr lang="en-GB" sz="1200" b="1" dirty="0">
                <a:ln>
                  <a:solidFill>
                    <a:srgbClr val="003B61"/>
                  </a:solidFill>
                </a:ln>
              </a:rPr>
              <a:t> 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February to current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Built relationship with Year 7 student to help them settle into the school, which resulted in receiving a thank you card from them at the end of the school year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Organized weekly lunch meetings with the students to discuss and address any issues they faced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Assisted with the running of a Year Peer Support Round Robin sports competition for Year 7 groups</a:t>
            </a: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Babysitter, Suburb/Town Name				</a:t>
            </a:r>
            <a:r>
              <a:rPr lang="en-GB" sz="1200" b="1" dirty="0">
                <a:ln>
                  <a:solidFill>
                    <a:srgbClr val="003B61"/>
                  </a:solidFill>
                </a:ln>
              </a:rPr>
              <a:t>          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March 2018 – December 2019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Care for two children under seven, and ensure they go to bed at time agreed with their parents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Negotiated rate of pay with parents and discussed responsibilities in their absence</a:t>
            </a:r>
          </a:p>
          <a:p>
            <a:pPr marL="8466" indent="0">
              <a:buNone/>
            </a:pPr>
            <a:endParaRPr lang="en-GB" sz="10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400" kern="0" dirty="0">
              <a:ln>
                <a:solidFill>
                  <a:srgbClr val="003B6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1FF66-0288-41EC-86A0-B098D73DF1E3}"/>
              </a:ext>
            </a:extLst>
          </p:cNvPr>
          <p:cNvSpPr txBox="1"/>
          <p:nvPr/>
        </p:nvSpPr>
        <p:spPr>
          <a:xfrm>
            <a:off x="6425965" y="578840"/>
            <a:ext cx="252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840"/>
                </a:solidFill>
              </a:rPr>
              <a:t>Putting it all together in a two page document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032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523AEA-714F-46D7-9462-5A595AC2B51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09599" y="366624"/>
            <a:ext cx="8534400" cy="62584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 algn="ctr">
              <a:buFont typeface="Arial" panose="020B0604020202020204" pitchFamily="34" charset="0"/>
              <a:buNone/>
            </a:pPr>
            <a:r>
              <a:rPr lang="en-GB" sz="1400" kern="0" dirty="0">
                <a:ln>
                  <a:solidFill>
                    <a:srgbClr val="003B61"/>
                  </a:solidFill>
                </a:ln>
              </a:rPr>
              <a:t>Jennifer Jones</a:t>
            </a: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700" kern="0" dirty="0">
                <a:ln>
                  <a:solidFill>
                    <a:srgbClr val="003B61"/>
                  </a:solidFill>
                </a:ln>
                <a:hlinkClick r:id="rId2"/>
              </a:rPr>
              <a:t>j.jones@email.com</a:t>
            </a:r>
            <a:r>
              <a:rPr lang="en-GB" sz="700" kern="0" dirty="0">
                <a:ln>
                  <a:solidFill>
                    <a:srgbClr val="003B61"/>
                  </a:solidFill>
                </a:ln>
              </a:rPr>
              <a:t> | </a:t>
            </a:r>
            <a:r>
              <a:rPr lang="en-GB" sz="800" dirty="0">
                <a:ln>
                  <a:solidFill>
                    <a:srgbClr val="003B61"/>
                  </a:solidFill>
                </a:ln>
              </a:rPr>
              <a:t>0402498521</a:t>
            </a:r>
            <a:endParaRPr lang="en-GB" sz="700" kern="0" dirty="0">
              <a:ln>
                <a:solidFill>
                  <a:srgbClr val="003B61"/>
                </a:solidFill>
              </a:ln>
            </a:endParaRP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700" kern="0" dirty="0">
                <a:ln>
                  <a:solidFill>
                    <a:srgbClr val="003B61"/>
                  </a:solidFill>
                </a:ln>
              </a:rPr>
              <a:t>Street Name and Number, Town Name, Postcode</a:t>
            </a:r>
          </a:p>
          <a:p>
            <a:pPr marL="8466" indent="0" algn="ctr">
              <a:buFont typeface="Arial" panose="020B0604020202020204" pitchFamily="34" charset="0"/>
              <a:buNone/>
            </a:pPr>
            <a:endParaRPr lang="en-GB" sz="5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400" kern="0" dirty="0">
              <a:ln>
                <a:solidFill>
                  <a:srgbClr val="003B61"/>
                </a:solidFill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10FDFD-3AD4-497B-92A0-4BC13E361216}"/>
              </a:ext>
            </a:extLst>
          </p:cNvPr>
          <p:cNvSpPr txBox="1">
            <a:spLocks/>
          </p:cNvSpPr>
          <p:nvPr/>
        </p:nvSpPr>
        <p:spPr bwMode="auto">
          <a:xfrm>
            <a:off x="609595" y="1147622"/>
            <a:ext cx="8534400" cy="51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>
              <a:buFont typeface="Arial" panose="020B0604020202020204" pitchFamily="34" charset="0"/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ACHIEVEMENTS</a:t>
            </a:r>
          </a:p>
          <a:p>
            <a:pPr marL="8466" indent="0">
              <a:buFont typeface="Arial" panose="020B0604020202020204" pitchFamily="34" charset="0"/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Second Place Award, Monthly 3D Design Competition, Makers Empire			June 2019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Led a team or four students to develop a digital design of a flexible school shoe, acceptable to school staff, suiting school uniforms and appealing to students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Identified a key problem at Geelong Secondary School – the issue of student resistance to traditional leather footwear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Ensured that all members of the team understood and addressed the design process to incorporate key principles of design in our development (Unity, Balance, Hierarchy, Scale, Emphasis, Similarity and Contrast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Communicated with, motivated and organised the design team to meet the project deadline, delivering an on-line 3D design of the show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200" kern="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olleyball Captain, Geelong East Club  				September 2018 - Current</a:t>
            </a:r>
            <a:endParaRPr lang="en-US" sz="1200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Motivated and led team to win three league titles</a:t>
            </a:r>
            <a:endParaRPr lang="en-US" sz="1200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INTERESTS</a:t>
            </a:r>
          </a:p>
          <a:p>
            <a:pPr marL="8466" indent="0">
              <a:buFont typeface="Arial" panose="020B0604020202020204" pitchFamily="34" charset="0"/>
              <a:buNone/>
            </a:pPr>
            <a:endParaRPr lang="en-GB" sz="1400" b="1" kern="0" dirty="0">
              <a:ln>
                <a:solidFill>
                  <a:srgbClr val="003B61"/>
                </a:solidFill>
              </a:ln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Enjoy taking photographs of wildlife, and posting these on Instagram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Enthusiastic about imagining and designing new and innovative products to address needs of the environment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Like to travel around Australia and neighbouring countries to learn about people’s lifestyle and the challenges they face</a:t>
            </a:r>
            <a:r>
              <a:rPr lang="en-US" sz="1200" kern="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REFERENCES AVAILABLE ON REQUEST</a:t>
            </a:r>
            <a:endParaRPr lang="en-AU" sz="1400" kern="0" dirty="0"/>
          </a:p>
        </p:txBody>
      </p:sp>
    </p:spTree>
    <p:extLst>
      <p:ext uri="{BB962C8B-B14F-4D97-AF65-F5344CB8AC3E}">
        <p14:creationId xmlns:p14="http://schemas.microsoft.com/office/powerpoint/2010/main" val="426122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Case studies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3B61"/>
                </a:solidFill>
              </a:rPr>
              <a:t>In groups of two</a:t>
            </a:r>
          </a:p>
          <a:p>
            <a:r>
              <a:rPr lang="en-GB" dirty="0">
                <a:solidFill>
                  <a:srgbClr val="003B61"/>
                </a:solidFill>
              </a:rPr>
              <a:t>What changes would you suggest they make? Consider: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Does the layout seem easy to read?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Are there any spelling or grammar errors?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Is it easy to see what qualifications they have?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Are the different sections easy to spot?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Do they start their bullet points with active verbs or skill-related words?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Have they included any </a:t>
            </a:r>
            <a:r>
              <a:rPr lang="en-GB" dirty="0" err="1">
                <a:solidFill>
                  <a:srgbClr val="003B61"/>
                </a:solidFill>
              </a:rPr>
              <a:t>measurables</a:t>
            </a:r>
            <a:r>
              <a:rPr lang="en-GB" dirty="0">
                <a:solidFill>
                  <a:srgbClr val="003B61"/>
                </a:solidFill>
              </a:rPr>
              <a:t>? 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Do they include the word ‘I’?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9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Suggested CV changes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259859"/>
            <a:ext cx="8534400" cy="5184396"/>
          </a:xfrm>
        </p:spPr>
        <p:txBody>
          <a:bodyPr/>
          <a:lstStyle/>
          <a:p>
            <a:r>
              <a:rPr lang="en-GB" dirty="0">
                <a:solidFill>
                  <a:srgbClr val="003B61"/>
                </a:solidFill>
              </a:rPr>
              <a:t>Joanna Collins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Increase font size of name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Increase all heading sizes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Include school year, capitalise all subject names for consistency and include grades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Break Student Ambassador paragraph into bullet points and place under </a:t>
            </a:r>
            <a:r>
              <a:rPr lang="en-GB" sz="1400" b="1" dirty="0">
                <a:solidFill>
                  <a:srgbClr val="003B61"/>
                </a:solidFill>
              </a:rPr>
              <a:t>Experience </a:t>
            </a:r>
            <a:r>
              <a:rPr lang="en-GB" sz="1400" dirty="0">
                <a:solidFill>
                  <a:srgbClr val="003B61"/>
                </a:solidFill>
              </a:rPr>
              <a:t>heading in place of </a:t>
            </a:r>
            <a:r>
              <a:rPr lang="en-GB" sz="1400" b="1" dirty="0">
                <a:solidFill>
                  <a:srgbClr val="003B61"/>
                </a:solidFill>
              </a:rPr>
              <a:t>Work Experience </a:t>
            </a:r>
            <a:r>
              <a:rPr lang="en-GB" sz="1400" dirty="0">
                <a:solidFill>
                  <a:srgbClr val="003B61"/>
                </a:solidFill>
              </a:rPr>
              <a:t>(too narrow)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Use bolding for school names and dates, to keep consistent with employer names, etc.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Move dates from left to right hand side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Remove ‘I’ 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Use bullet points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Start bullet points with active verbs, such as ‘supported’, ‘helped’, ‘communicated’, ‘built relationships’, ‘taught’, ‘led’, ‘instructed’, ‘explained’, ‘customer service’, ‘problem solved’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Be more specific with dates; December 2019 rather than Summer 2019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Retail Assistant information should be placed above Recreation Centre information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Reference line should drop down – at a quick glance looks like 6 references are being offered</a:t>
            </a:r>
          </a:p>
          <a:p>
            <a:pPr lvl="1"/>
            <a:endParaRPr lang="en-GB" dirty="0">
              <a:solidFill>
                <a:srgbClr val="003B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7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Suggested CV changes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599" y="1249960"/>
            <a:ext cx="8534400" cy="5167617"/>
          </a:xfrm>
        </p:spPr>
        <p:txBody>
          <a:bodyPr/>
          <a:lstStyle/>
          <a:p>
            <a:r>
              <a:rPr lang="en-GB" dirty="0">
                <a:solidFill>
                  <a:srgbClr val="003B61"/>
                </a:solidFill>
              </a:rPr>
              <a:t>Sam Taylor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Increase all heading sizes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Use bolding for school names and dates, to keep consistent with employer names, etc.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List Year 10 subjects already taken + grades, not subjects to be taken (Resume is a record of achievement)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Remove his primary school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Move dates from left to right hand side, include dates in work experience section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Remove ‘I’ 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Use bullet points in all sections, the block text is hard to read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Start bullet points with active verbs, such as ‘cared’, ‘helped’, ‘communicated’, ‘responsible’, ‘motivated’, ‘led’, ‘instructed’, ‘explained’, ‘customer service’, ‘problem solved’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Use Experience rather than Work Experience heading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Break this section into two parts: Small Animal Sanctuary (name it!) Dog Rescue Centre – with Duke of Edinburgh Silver Award as result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Information on Chess, Camping and Hiking, helping cubs through scouts and animal rights should go under </a:t>
            </a:r>
            <a:r>
              <a:rPr lang="en-GB" sz="1400" b="1" dirty="0">
                <a:solidFill>
                  <a:srgbClr val="003B61"/>
                </a:solidFill>
              </a:rPr>
              <a:t>Achievements </a:t>
            </a:r>
            <a:r>
              <a:rPr lang="en-GB" sz="1400" dirty="0">
                <a:solidFill>
                  <a:srgbClr val="003B61"/>
                </a:solidFill>
              </a:rPr>
              <a:t>heading – all bullet pointed</a:t>
            </a:r>
          </a:p>
          <a:p>
            <a:pPr lvl="1"/>
            <a:r>
              <a:rPr lang="en-GB" sz="1400" dirty="0">
                <a:solidFill>
                  <a:srgbClr val="003B61"/>
                </a:solidFill>
              </a:rPr>
              <a:t>Information on Tennis and Horse riding should go under </a:t>
            </a:r>
            <a:r>
              <a:rPr lang="en-GB" sz="1400" b="1" dirty="0">
                <a:solidFill>
                  <a:srgbClr val="003B61"/>
                </a:solidFill>
              </a:rPr>
              <a:t>Interests </a:t>
            </a:r>
            <a:r>
              <a:rPr lang="en-GB" sz="1400" dirty="0">
                <a:solidFill>
                  <a:srgbClr val="003B61"/>
                </a:solidFill>
              </a:rPr>
              <a:t>heading</a:t>
            </a:r>
          </a:p>
          <a:p>
            <a:pPr lvl="1"/>
            <a:endParaRPr lang="en-GB" dirty="0">
              <a:solidFill>
                <a:srgbClr val="003B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1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Identifying your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1819"/>
            <a:ext cx="8534400" cy="5269315"/>
          </a:xfrm>
        </p:spPr>
        <p:txBody>
          <a:bodyPr/>
          <a:lstStyle/>
          <a:p>
            <a:r>
              <a:rPr lang="en-GB" dirty="0">
                <a:solidFill>
                  <a:srgbClr val="003B61"/>
                </a:solidFill>
              </a:rPr>
              <a:t>Every experience gives us skills. Experiences might include: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Work experience (paid and unpaid), volunteering, babysitting, paper round, shop or office work, helping at clubs, school responsibilities</a:t>
            </a:r>
          </a:p>
          <a:p>
            <a:endParaRPr lang="en-GB" dirty="0">
              <a:solidFill>
                <a:srgbClr val="003B61"/>
              </a:solidFill>
            </a:endParaRPr>
          </a:p>
          <a:p>
            <a:r>
              <a:rPr lang="en-GB" dirty="0">
                <a:solidFill>
                  <a:srgbClr val="003B61"/>
                </a:solidFill>
              </a:rPr>
              <a:t>Skills might include (written as active verbs):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Communicated, Liaised, Explained, Taught, Wrote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Problem solved, Initiated, Instigated, Adapted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Managed, Led, Organised, Prioritised, Negotiated, Influenced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Designed, Created, Planned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Worked as part of a team, Collaborated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Analysed, Evaluated, Interpreted</a:t>
            </a:r>
          </a:p>
          <a:p>
            <a:endParaRPr lang="en-GB" dirty="0">
              <a:solidFill>
                <a:srgbClr val="003B61"/>
              </a:solidFill>
            </a:endParaRPr>
          </a:p>
          <a:p>
            <a:r>
              <a:rPr lang="en-GB" dirty="0">
                <a:solidFill>
                  <a:srgbClr val="003B61"/>
                </a:solidFill>
              </a:rPr>
              <a:t>These can be used as active verbs at the start of bullet points on your CV/Resume in the EXPERIENCE and ACHIEVEMENTS sections</a:t>
            </a:r>
          </a:p>
        </p:txBody>
      </p:sp>
    </p:spTree>
    <p:extLst>
      <p:ext uri="{BB962C8B-B14F-4D97-AF65-F5344CB8AC3E}">
        <p14:creationId xmlns:p14="http://schemas.microsoft.com/office/powerpoint/2010/main" val="351562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The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08997"/>
            <a:ext cx="8534400" cy="4525963"/>
          </a:xfrm>
        </p:spPr>
        <p:txBody>
          <a:bodyPr/>
          <a:lstStyle/>
          <a:p>
            <a:r>
              <a:rPr lang="en-GB" dirty="0">
                <a:solidFill>
                  <a:srgbClr val="003B61"/>
                </a:solidFill>
              </a:rPr>
              <a:t>Your marketing document</a:t>
            </a:r>
          </a:p>
          <a:p>
            <a:r>
              <a:rPr lang="en-GB" dirty="0">
                <a:solidFill>
                  <a:srgbClr val="003B61"/>
                </a:solidFill>
              </a:rPr>
              <a:t>Details your experiences and achievements, paid and unpaid</a:t>
            </a:r>
          </a:p>
          <a:p>
            <a:r>
              <a:rPr lang="en-GB" dirty="0">
                <a:solidFill>
                  <a:srgbClr val="003B61"/>
                </a:solidFill>
              </a:rPr>
              <a:t>1 or 2 pages</a:t>
            </a:r>
          </a:p>
          <a:p>
            <a:r>
              <a:rPr lang="en-GB" dirty="0">
                <a:solidFill>
                  <a:srgbClr val="003B61"/>
                </a:solidFill>
              </a:rPr>
              <a:t>Clear, modern font </a:t>
            </a:r>
          </a:p>
          <a:p>
            <a:r>
              <a:rPr lang="en-GB" dirty="0">
                <a:solidFill>
                  <a:srgbClr val="003B61"/>
                </a:solidFill>
              </a:rPr>
              <a:t>Avoid any spelling or grammar mistakes</a:t>
            </a:r>
          </a:p>
          <a:p>
            <a:r>
              <a:rPr lang="en-GB" dirty="0">
                <a:solidFill>
                  <a:srgbClr val="003B61"/>
                </a:solidFill>
              </a:rPr>
              <a:t>Avoid using first person i.e. I, my or me</a:t>
            </a:r>
          </a:p>
          <a:p>
            <a:r>
              <a:rPr lang="en-GB" dirty="0">
                <a:solidFill>
                  <a:srgbClr val="003B61"/>
                </a:solidFill>
              </a:rPr>
              <a:t>Be consistent throughout</a:t>
            </a:r>
          </a:p>
          <a:p>
            <a:r>
              <a:rPr lang="en-GB" dirty="0">
                <a:solidFill>
                  <a:srgbClr val="003B61"/>
                </a:solidFill>
              </a:rPr>
              <a:t>Tailor your CV/Resume to the reader</a:t>
            </a:r>
          </a:p>
          <a:p>
            <a:pPr lvl="1"/>
            <a:r>
              <a:rPr lang="en-GB" dirty="0">
                <a:solidFill>
                  <a:srgbClr val="003B61"/>
                </a:solidFill>
              </a:rPr>
              <a:t>The reader is an employer who is looking for specific skills from applicants</a:t>
            </a:r>
          </a:p>
          <a:p>
            <a:r>
              <a:rPr lang="en-GB" dirty="0">
                <a:solidFill>
                  <a:srgbClr val="003B61"/>
                </a:solidFill>
              </a:rPr>
              <a:t>Employers spend less than a minute scanning your CV/Resume on their first look</a:t>
            </a:r>
          </a:p>
        </p:txBody>
      </p:sp>
    </p:spTree>
    <p:extLst>
      <p:ext uri="{BB962C8B-B14F-4D97-AF65-F5344CB8AC3E}">
        <p14:creationId xmlns:p14="http://schemas.microsoft.com/office/powerpoint/2010/main" val="30460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Your personal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marL="8466" indent="0" algn="ctr">
              <a:buNone/>
            </a:pPr>
            <a:r>
              <a:rPr lang="en-GB" dirty="0">
                <a:ln>
                  <a:solidFill>
                    <a:srgbClr val="003B61"/>
                  </a:solidFill>
                </a:ln>
              </a:rPr>
              <a:t>Jennifer Jones</a:t>
            </a:r>
          </a:p>
          <a:p>
            <a:pPr marL="8466" indent="0" algn="ctr">
              <a:buNone/>
            </a:pPr>
            <a:r>
              <a:rPr lang="en-GB" sz="1000" dirty="0">
                <a:ln>
                  <a:solidFill>
                    <a:srgbClr val="003B61"/>
                  </a:solidFill>
                </a:ln>
                <a:hlinkClick r:id="rId2"/>
              </a:rPr>
              <a:t>j.jones@email.com</a:t>
            </a:r>
            <a:r>
              <a:rPr lang="en-GB" sz="1000" dirty="0">
                <a:ln>
                  <a:solidFill>
                    <a:srgbClr val="003B61"/>
                  </a:solidFill>
                </a:ln>
              </a:rPr>
              <a:t> | 0402498521</a:t>
            </a:r>
          </a:p>
          <a:p>
            <a:pPr marL="8466" indent="0" algn="ctr">
              <a:buNone/>
            </a:pPr>
            <a:r>
              <a:rPr lang="en-GB" sz="1000" dirty="0">
                <a:ln>
                  <a:solidFill>
                    <a:srgbClr val="003B61"/>
                  </a:solidFill>
                </a:ln>
              </a:rPr>
              <a:t>Street Name and Number, Town Name, Postcode</a:t>
            </a:r>
          </a:p>
          <a:p>
            <a:pPr marL="8466" indent="0" algn="ctr">
              <a:buNone/>
            </a:pPr>
            <a:endParaRPr lang="en-GB" sz="1200" dirty="0">
              <a:ln>
                <a:solidFill>
                  <a:srgbClr val="003B61"/>
                </a:solidFill>
              </a:ln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17526" y="993531"/>
            <a:ext cx="625973" cy="758384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498" y="701143"/>
            <a:ext cx="24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Your name as the heading – make it large!</a:t>
            </a:r>
          </a:p>
        </p:txBody>
      </p:sp>
      <p:sp>
        <p:nvSpPr>
          <p:cNvPr id="8" name="Freeform 7"/>
          <p:cNvSpPr/>
          <p:nvPr/>
        </p:nvSpPr>
        <p:spPr>
          <a:xfrm flipH="1">
            <a:off x="2890948" y="1538654"/>
            <a:ext cx="1178482" cy="523243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9920" y="1285918"/>
            <a:ext cx="16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A sensible email address</a:t>
            </a:r>
          </a:p>
        </p:txBody>
      </p:sp>
      <p:sp>
        <p:nvSpPr>
          <p:cNvPr id="10" name="Freeform 9"/>
          <p:cNvSpPr/>
          <p:nvPr/>
        </p:nvSpPr>
        <p:spPr>
          <a:xfrm>
            <a:off x="5372101" y="1600202"/>
            <a:ext cx="1011558" cy="422030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751" y="1307812"/>
            <a:ext cx="16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Your mobile number</a:t>
            </a:r>
          </a:p>
        </p:txBody>
      </p:sp>
      <p:sp>
        <p:nvSpPr>
          <p:cNvPr id="12" name="Freeform 11"/>
          <p:cNvSpPr/>
          <p:nvPr/>
        </p:nvSpPr>
        <p:spPr>
          <a:xfrm flipV="1">
            <a:off x="4404368" y="2479449"/>
            <a:ext cx="625973" cy="622007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340" y="2817931"/>
            <a:ext cx="2997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Your home address (although this is becoming less important with more flexible and remote work; could also just put suburb, state, and postcode)</a:t>
            </a:r>
          </a:p>
        </p:txBody>
      </p:sp>
    </p:spTree>
    <p:extLst>
      <p:ext uri="{BB962C8B-B14F-4D97-AF65-F5344CB8AC3E}">
        <p14:creationId xmlns:p14="http://schemas.microsoft.com/office/powerpoint/2010/main" val="15568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Your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534400" cy="49918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09600" y="1600201"/>
            <a:ext cx="8534400" cy="499180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 algn="ctr">
              <a:buFont typeface="Arial" panose="020B0604020202020204" pitchFamily="34" charset="0"/>
              <a:buNone/>
            </a:pPr>
            <a:r>
              <a:rPr lang="en-GB" kern="0" dirty="0">
                <a:ln>
                  <a:solidFill>
                    <a:srgbClr val="003B61"/>
                  </a:solidFill>
                </a:ln>
              </a:rPr>
              <a:t>Jennifer Jones</a:t>
            </a: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1000" kern="0" dirty="0">
                <a:ln>
                  <a:solidFill>
                    <a:srgbClr val="003B61"/>
                  </a:solidFill>
                </a:ln>
                <a:hlinkClick r:id="rId2"/>
              </a:rPr>
              <a:t>j.jones@email.com</a:t>
            </a:r>
            <a:r>
              <a:rPr lang="en-GB" sz="1000" kern="0" dirty="0">
                <a:ln>
                  <a:solidFill>
                    <a:srgbClr val="003B61"/>
                  </a:solidFill>
                </a:ln>
              </a:rPr>
              <a:t> | </a:t>
            </a:r>
            <a:r>
              <a:rPr lang="en-GB" sz="1000" dirty="0">
                <a:ln>
                  <a:solidFill>
                    <a:srgbClr val="003B61"/>
                  </a:solidFill>
                </a:ln>
              </a:rPr>
              <a:t>0402498521</a:t>
            </a:r>
            <a:endParaRPr lang="en-GB" sz="1000" kern="0" dirty="0">
              <a:ln>
                <a:solidFill>
                  <a:srgbClr val="003B61"/>
                </a:solidFill>
              </a:ln>
            </a:endParaRP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1000" kern="0" dirty="0">
                <a:ln>
                  <a:solidFill>
                    <a:srgbClr val="003B61"/>
                  </a:solidFill>
                </a:ln>
              </a:rPr>
              <a:t>Street Name and Number, Town Name, Postcode</a:t>
            </a:r>
          </a:p>
          <a:p>
            <a:pPr marL="8466" indent="0" algn="ctr">
              <a:buFont typeface="Arial" panose="020B0604020202020204" pitchFamily="34" charset="0"/>
              <a:buNone/>
            </a:pPr>
            <a:endParaRPr lang="en-GB" sz="12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Education</a:t>
            </a:r>
          </a:p>
          <a:p>
            <a:pPr marL="8466" indent="0">
              <a:buFont typeface="Arial" panose="020B0604020202020204" pitchFamily="34" charset="0"/>
              <a:buNone/>
            </a:pPr>
            <a:endParaRPr lang="en-GB" sz="12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Secondary School name, Town Name				                    Sept 2016 - current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Year 10 subjects studied, grades: 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English (B), Geography (A), History through Film (B+), General Mathematics (B), Chinese (C), General science (B), Outdoor Education and Leadership (B), Technology-Food Studies (B), IT – Game Design and Animation (A) Digital Art (A), VCE Visual Communication and Design Units 1 &amp; 2 (S)</a:t>
            </a:r>
          </a:p>
        </p:txBody>
      </p:sp>
      <p:sp>
        <p:nvSpPr>
          <p:cNvPr id="17" name="Freeform 16"/>
          <p:cNvSpPr/>
          <p:nvPr/>
        </p:nvSpPr>
        <p:spPr>
          <a:xfrm>
            <a:off x="970410" y="1345224"/>
            <a:ext cx="533075" cy="1362808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3484" y="1160558"/>
            <a:ext cx="237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Larger, bold heading</a:t>
            </a:r>
          </a:p>
        </p:txBody>
      </p:sp>
      <p:sp>
        <p:nvSpPr>
          <p:cNvPr id="19" name="Freeform 18"/>
          <p:cNvSpPr/>
          <p:nvPr/>
        </p:nvSpPr>
        <p:spPr>
          <a:xfrm flipV="1">
            <a:off x="701469" y="3884102"/>
            <a:ext cx="636180" cy="704676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5780" y="4416051"/>
            <a:ext cx="263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7840"/>
                </a:solidFill>
              </a:rPr>
              <a:t>Use bullet points for clarity</a:t>
            </a:r>
          </a:p>
        </p:txBody>
      </p:sp>
      <p:sp>
        <p:nvSpPr>
          <p:cNvPr id="21" name="Freeform 20"/>
          <p:cNvSpPr/>
          <p:nvPr/>
        </p:nvSpPr>
        <p:spPr>
          <a:xfrm flipV="1">
            <a:off x="881875" y="3932345"/>
            <a:ext cx="455774" cy="950047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5780" y="4723829"/>
            <a:ext cx="7321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7840"/>
                </a:solidFill>
              </a:rPr>
              <a:t>Put the most important words at the start of the bullet, to help them stand out</a:t>
            </a:r>
          </a:p>
          <a:p>
            <a:endParaRPr lang="en-GB" sz="1400" dirty="0">
              <a:solidFill>
                <a:srgbClr val="FF7840"/>
              </a:solidFill>
            </a:endParaRPr>
          </a:p>
          <a:p>
            <a:r>
              <a:rPr lang="en-GB" sz="1400" dirty="0">
                <a:solidFill>
                  <a:srgbClr val="FF7840"/>
                </a:solidFill>
              </a:rPr>
              <a:t>You can list subjects and grades horizontally or vertically, depending on how much space you want to use.</a:t>
            </a:r>
          </a:p>
          <a:p>
            <a:endParaRPr lang="en-GB" sz="1400" dirty="0">
              <a:solidFill>
                <a:srgbClr val="FF7840"/>
              </a:solidFill>
            </a:endParaRPr>
          </a:p>
          <a:p>
            <a:r>
              <a:rPr lang="en-GB" sz="1400" dirty="0">
                <a:solidFill>
                  <a:srgbClr val="FF7840"/>
                </a:solidFill>
              </a:rPr>
              <a:t>Grades aren’t as important to employers as you might think – but reasonable passes in all subjects reveals a positive attitude to school work, which is important to employers.</a:t>
            </a:r>
          </a:p>
          <a:p>
            <a:endParaRPr lang="en-GB" sz="1400" dirty="0">
              <a:solidFill>
                <a:srgbClr val="FF7840"/>
              </a:solidFill>
            </a:endParaRPr>
          </a:p>
          <a:p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0886" y="1778190"/>
            <a:ext cx="237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Dates are important, but not as important as the information on the left</a:t>
            </a:r>
          </a:p>
        </p:txBody>
      </p:sp>
      <p:sp>
        <p:nvSpPr>
          <p:cNvPr id="25" name="Freeform 24"/>
          <p:cNvSpPr/>
          <p:nvPr/>
        </p:nvSpPr>
        <p:spPr>
          <a:xfrm>
            <a:off x="2042416" y="2798012"/>
            <a:ext cx="544311" cy="424228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6726" y="2628735"/>
            <a:ext cx="347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Bold, but smaller than main heading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86137" y="2609187"/>
            <a:ext cx="348888" cy="61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Your experience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969" y="1408998"/>
            <a:ext cx="880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B61"/>
                </a:solidFill>
              </a:rPr>
              <a:t>Includes:</a:t>
            </a:r>
          </a:p>
          <a:p>
            <a:endParaRPr lang="en-GB" sz="2400" dirty="0">
              <a:solidFill>
                <a:srgbClr val="003B61"/>
              </a:solidFill>
            </a:endParaRPr>
          </a:p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B61"/>
                </a:solidFill>
              </a:rPr>
              <a:t>Work experience, paid and unpaid</a:t>
            </a:r>
          </a:p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B61"/>
                </a:solidFill>
              </a:rPr>
              <a:t>Voluntary work</a:t>
            </a:r>
          </a:p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B61"/>
                </a:solidFill>
              </a:rPr>
              <a:t>Positions of responsibility, such as:</a:t>
            </a:r>
          </a:p>
          <a:p>
            <a:pPr marL="742950" lvl="1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B61"/>
                </a:solidFill>
              </a:rPr>
              <a:t>School leader, house captain or mentor/peer support leader, SRC representative</a:t>
            </a:r>
          </a:p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B61"/>
                </a:solidFill>
              </a:rPr>
              <a:t>Duke of Edinburgh</a:t>
            </a:r>
          </a:p>
          <a:p>
            <a:pPr>
              <a:buClr>
                <a:srgbClr val="FF7840"/>
              </a:buClr>
            </a:pPr>
            <a:endParaRPr lang="en-GB" sz="2400" dirty="0">
              <a:solidFill>
                <a:srgbClr val="003B61"/>
              </a:solidFill>
            </a:endParaRPr>
          </a:p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B61"/>
                </a:solidFill>
              </a:rPr>
              <a:t>Chronological order</a:t>
            </a:r>
          </a:p>
        </p:txBody>
      </p:sp>
    </p:spTree>
    <p:extLst>
      <p:ext uri="{BB962C8B-B14F-4D97-AF65-F5344CB8AC3E}">
        <p14:creationId xmlns:p14="http://schemas.microsoft.com/office/powerpoint/2010/main" val="24309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Your experience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09600" y="1072663"/>
            <a:ext cx="7921925" cy="564466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 algn="ctr">
              <a:buFont typeface="Arial" panose="020B0604020202020204" pitchFamily="34" charset="0"/>
              <a:buNone/>
            </a:pPr>
            <a:r>
              <a:rPr lang="en-GB" kern="0" dirty="0">
                <a:ln>
                  <a:solidFill>
                    <a:srgbClr val="003B61"/>
                  </a:solidFill>
                </a:ln>
              </a:rPr>
              <a:t>Jennifer Jones</a:t>
            </a: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1000" kern="0" dirty="0">
                <a:ln>
                  <a:solidFill>
                    <a:srgbClr val="003B61"/>
                  </a:solidFill>
                </a:ln>
                <a:hlinkClick r:id="rId2"/>
              </a:rPr>
              <a:t>j.jones@email.com</a:t>
            </a:r>
            <a:r>
              <a:rPr lang="en-GB" sz="1000" kern="0" dirty="0">
                <a:ln>
                  <a:solidFill>
                    <a:srgbClr val="003B61"/>
                  </a:solidFill>
                </a:ln>
              </a:rPr>
              <a:t> | </a:t>
            </a:r>
            <a:r>
              <a:rPr lang="en-GB" sz="1000" dirty="0">
                <a:ln>
                  <a:solidFill>
                    <a:srgbClr val="003B61"/>
                  </a:solidFill>
                </a:ln>
              </a:rPr>
              <a:t>0402498521</a:t>
            </a:r>
            <a:endParaRPr lang="en-GB" sz="1000" kern="0" dirty="0">
              <a:ln>
                <a:solidFill>
                  <a:srgbClr val="003B61"/>
                </a:solidFill>
              </a:ln>
            </a:endParaRPr>
          </a:p>
          <a:p>
            <a:pPr marL="8466" indent="0" algn="ctr">
              <a:buFont typeface="Arial" panose="020B0604020202020204" pitchFamily="34" charset="0"/>
              <a:buNone/>
            </a:pPr>
            <a:r>
              <a:rPr lang="en-GB" sz="1000" kern="0" dirty="0">
                <a:ln>
                  <a:solidFill>
                    <a:srgbClr val="003B61"/>
                  </a:solidFill>
                </a:ln>
              </a:rPr>
              <a:t>Street Name and Number, Town Name, Postcode</a:t>
            </a: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EDUCATION</a:t>
            </a:r>
          </a:p>
          <a:p>
            <a:pPr marL="8466" indent="0">
              <a:buFont typeface="Arial" panose="020B0604020202020204" pitchFamily="34" charset="0"/>
              <a:buNone/>
            </a:pPr>
            <a:endParaRPr lang="en-GB" sz="8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Font typeface="Arial" panose="020B0604020202020204" pitchFamily="34" charset="0"/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Secondary School name, Town Name				                    Sept 2016 - current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Subjects studied, grades</a:t>
            </a:r>
          </a:p>
          <a:p>
            <a:pPr marL="8466" indent="0">
              <a:buNone/>
            </a:pPr>
            <a:endParaRPr lang="en-GB" sz="12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EXPERIENCE</a:t>
            </a:r>
          </a:p>
          <a:p>
            <a:pPr marL="8466" indent="0">
              <a:buNone/>
            </a:pPr>
            <a:endParaRPr lang="en-GB" sz="8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Customer Assistant, K-Mart Photography Counter, Geelong		            January 2020 - current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Communicate with customers, helping them with their photography related queries, serving up to 80 customers per day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Managed monetary payments and took responsibility for closing the photography counter at the end of the day</a:t>
            </a: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Peer Support Leader, Geelong Secondary School	 		  February to December 2019          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Took responsibility for 3, Year 7 students, to assist them with the transition from primary to secondary school, which resulted in an: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Organised weekly lunch meeting with the students to discuss and address any issues they faced.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Assisted with the running of a Year Peer Support Round Robin sports competition for Year 7 groups</a:t>
            </a: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Babysitter, Geelong					   March 2018 – December 2019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Care for two children under seven, and ensure they go to bed at time agreed with their parents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Negotiated rate of pay with parents and discussed responsibilities in their absence</a:t>
            </a:r>
          </a:p>
          <a:p>
            <a:pPr marL="8466" indent="0">
              <a:buNone/>
            </a:pPr>
            <a:endParaRPr lang="en-GB" sz="12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400" kern="0" dirty="0">
              <a:ln>
                <a:solidFill>
                  <a:srgbClr val="003B61"/>
                </a:solidFill>
              </a:ln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00293" y="2936147"/>
            <a:ext cx="812199" cy="195941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492" y="2793534"/>
            <a:ext cx="2048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Larger, bold heading</a:t>
            </a:r>
          </a:p>
        </p:txBody>
      </p:sp>
      <p:sp>
        <p:nvSpPr>
          <p:cNvPr id="7" name="Freeform 6"/>
          <p:cNvSpPr/>
          <p:nvPr/>
        </p:nvSpPr>
        <p:spPr>
          <a:xfrm>
            <a:off x="1300293" y="3394845"/>
            <a:ext cx="922789" cy="262756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305" y="3225567"/>
            <a:ext cx="441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List your job title, employer name, and location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7107854" y="2033871"/>
            <a:ext cx="929352" cy="423016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7930" y="1404036"/>
            <a:ext cx="2147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Again, dates are important, but not as important as the information on the left</a:t>
            </a:r>
          </a:p>
        </p:txBody>
      </p:sp>
    </p:spTree>
    <p:extLst>
      <p:ext uri="{BB962C8B-B14F-4D97-AF65-F5344CB8AC3E}">
        <p14:creationId xmlns:p14="http://schemas.microsoft.com/office/powerpoint/2010/main" val="10689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Writing about your experience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730370" y="2208361"/>
            <a:ext cx="7921925" cy="341318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Customer Assistant, K-Mart Photography Counter, Geelong		             January 2020 - current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Communicate with customers, helping them with their photography related queries, serving up to 80 customers per day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Managed monetary payments and took responsibility for closing the photography counter at the end of the day</a:t>
            </a: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Peer Support Leader, Geelong Secondary School			     February to December 2019                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Built relationships with Year 7 students to help them settle into the school, which resulted in receiving a thank you card from them at the end of the school year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Organized weekly lunch meetings with the students to discuss and address any issues they faced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Assisted with the running of a Year Peer Support Round Robin sports competition for Year 7 groups</a:t>
            </a: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Babysitter, Geelong					   March 2018 – December 2019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Care for two children under seven, and ensure they go to bed at time agreed with their parents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Negotiated rate of pay with parents and discussed responsibilities in their absence</a:t>
            </a: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400" kern="0" dirty="0">
              <a:ln>
                <a:solidFill>
                  <a:srgbClr val="003B61"/>
                </a:solidFill>
              </a:ln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48012" y="1732085"/>
            <a:ext cx="226025" cy="842124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037" y="1454309"/>
            <a:ext cx="831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Start each bullet with an active verb; this word should match a skill the employer seeks – check the job description for this or use your knowledge of the role you’re applying for </a:t>
            </a:r>
          </a:p>
        </p:txBody>
      </p:sp>
      <p:sp>
        <p:nvSpPr>
          <p:cNvPr id="7" name="Freeform 6"/>
          <p:cNvSpPr/>
          <p:nvPr/>
        </p:nvSpPr>
        <p:spPr>
          <a:xfrm flipV="1">
            <a:off x="1602297" y="3172197"/>
            <a:ext cx="1339106" cy="128417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537" y="3107433"/>
            <a:ext cx="630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Then give a brief description of what you did to use that skill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137483" y="2734573"/>
            <a:ext cx="3447875" cy="0"/>
          </a:xfrm>
          <a:prstGeom prst="line">
            <a:avLst/>
          </a:prstGeom>
          <a:ln>
            <a:solidFill>
              <a:srgbClr val="FF7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052452" y="3907766"/>
            <a:ext cx="1336539" cy="0"/>
          </a:xfrm>
          <a:prstGeom prst="line">
            <a:avLst/>
          </a:prstGeom>
          <a:ln>
            <a:solidFill>
              <a:srgbClr val="FF7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48467" y="4076161"/>
            <a:ext cx="1392729" cy="0"/>
          </a:xfrm>
          <a:prstGeom prst="line">
            <a:avLst/>
          </a:prstGeom>
          <a:ln>
            <a:solidFill>
              <a:srgbClr val="FF7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64331" y="3699403"/>
            <a:ext cx="222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If you can, add a measurable at the end</a:t>
            </a:r>
          </a:p>
        </p:txBody>
      </p:sp>
      <p:sp>
        <p:nvSpPr>
          <p:cNvPr id="22" name="Freeform 21"/>
          <p:cNvSpPr/>
          <p:nvPr/>
        </p:nvSpPr>
        <p:spPr>
          <a:xfrm flipV="1">
            <a:off x="7720722" y="2775185"/>
            <a:ext cx="1643610" cy="1105437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7628707" y="3907766"/>
            <a:ext cx="1643610" cy="345712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038" y="5621548"/>
            <a:ext cx="831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B61"/>
                </a:solidFill>
              </a:rPr>
              <a:t>Bullets should be two lines long, as a maximum</a:t>
            </a:r>
          </a:p>
          <a:p>
            <a:pPr marL="285750" indent="-285750">
              <a:buClr>
                <a:srgbClr val="FF784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B61"/>
                </a:solidFill>
              </a:rPr>
              <a:t>Avoid having more than 5 bullet points per piece of experience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5F712D-35CB-4491-8CE5-936C2B7BB76B}"/>
              </a:ext>
            </a:extLst>
          </p:cNvPr>
          <p:cNvCxnSpPr>
            <a:cxnSpLocks/>
          </p:cNvCxnSpPr>
          <p:nvPr/>
        </p:nvCxnSpPr>
        <p:spPr>
          <a:xfrm>
            <a:off x="7424257" y="2775185"/>
            <a:ext cx="1056749" cy="0"/>
          </a:xfrm>
          <a:prstGeom prst="line">
            <a:avLst/>
          </a:prstGeom>
          <a:ln>
            <a:solidFill>
              <a:srgbClr val="FF7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0CF888-29A4-451F-93F0-4023866323AD}"/>
              </a:ext>
            </a:extLst>
          </p:cNvPr>
          <p:cNvCxnSpPr>
            <a:cxnSpLocks/>
          </p:cNvCxnSpPr>
          <p:nvPr/>
        </p:nvCxnSpPr>
        <p:spPr>
          <a:xfrm flipV="1">
            <a:off x="1048467" y="2927758"/>
            <a:ext cx="553830" cy="1"/>
          </a:xfrm>
          <a:prstGeom prst="line">
            <a:avLst/>
          </a:prstGeom>
          <a:ln>
            <a:solidFill>
              <a:srgbClr val="FF7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2CBA43-2317-4F34-9D74-394A4365C326}"/>
              </a:ext>
            </a:extLst>
          </p:cNvPr>
          <p:cNvCxnSpPr>
            <a:cxnSpLocks/>
          </p:cNvCxnSpPr>
          <p:nvPr/>
        </p:nvCxnSpPr>
        <p:spPr>
          <a:xfrm>
            <a:off x="1048467" y="3172199"/>
            <a:ext cx="7432539" cy="0"/>
          </a:xfrm>
          <a:prstGeom prst="line">
            <a:avLst/>
          </a:prstGeom>
          <a:ln>
            <a:solidFill>
              <a:srgbClr val="FF7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21" grpId="0"/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70" dirty="0"/>
              <a:t>Your hobbies and achievements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703993" y="1191237"/>
            <a:ext cx="8230282" cy="52007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41294" lvl="0" indent="-232828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Font typeface="Arial" panose="020B0604020202020204" pitchFamily="34" charset="0"/>
              <a:buChar char="•"/>
              <a:tabLst/>
              <a:defRPr sz="1867">
                <a:solidFill>
                  <a:schemeClr val="tx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1219170" lvl="1" indent="-457189" algn="l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828754" lvl="2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•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2438339" lvl="3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–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3047924" lvl="4" indent="-457189" algn="l" rtl="0" eaLnBrk="1" fontAlgn="base" hangingPunct="1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 pitchFamily="34" charset="0"/>
              <a:buChar char="»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466" indent="0">
              <a:buNone/>
            </a:pPr>
            <a:endParaRPr lang="en-GB" sz="14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400" b="1" kern="0" dirty="0">
                <a:ln>
                  <a:solidFill>
                    <a:srgbClr val="003B61"/>
                  </a:solidFill>
                </a:ln>
              </a:rPr>
              <a:t>HOBBIES AND ACHIEVEMENTS</a:t>
            </a:r>
          </a:p>
          <a:p>
            <a:pPr marL="8466" indent="0">
              <a:buNone/>
            </a:pPr>
            <a:endParaRPr lang="en-GB" sz="1400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400" kern="0" dirty="0">
              <a:ln>
                <a:solidFill>
                  <a:srgbClr val="003B61"/>
                </a:solidFill>
              </a:ln>
            </a:endParaRP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Recently won the regional award for high jump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Enjoy taking photographs of wildlife, and posting these on Instagram</a:t>
            </a:r>
          </a:p>
          <a:p>
            <a:r>
              <a:rPr lang="en-GB" sz="1200" kern="0" dirty="0">
                <a:ln>
                  <a:solidFill>
                    <a:srgbClr val="003B61"/>
                  </a:solidFill>
                </a:ln>
              </a:rPr>
              <a:t>Love travelling to other countries, having recently visited Egypt and Peru</a:t>
            </a:r>
          </a:p>
        </p:txBody>
      </p:sp>
      <p:sp>
        <p:nvSpPr>
          <p:cNvPr id="5" name="Freeform 4"/>
          <p:cNvSpPr/>
          <p:nvPr/>
        </p:nvSpPr>
        <p:spPr>
          <a:xfrm>
            <a:off x="3053593" y="1450323"/>
            <a:ext cx="652324" cy="102824"/>
          </a:xfrm>
          <a:custGeom>
            <a:avLst/>
            <a:gdLst>
              <a:gd name="connsiteX0" fmla="*/ 40705 w 533075"/>
              <a:gd name="connsiteY0" fmla="*/ 949569 h 949569"/>
              <a:gd name="connsiteX1" fmla="*/ 49498 w 533075"/>
              <a:gd name="connsiteY1" fmla="*/ 298938 h 949569"/>
              <a:gd name="connsiteX2" fmla="*/ 533075 w 533075"/>
              <a:gd name="connsiteY2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75" h="949569">
                <a:moveTo>
                  <a:pt x="40705" y="949569"/>
                </a:moveTo>
                <a:cubicBezTo>
                  <a:pt x="4070" y="703384"/>
                  <a:pt x="-32564" y="457199"/>
                  <a:pt x="49498" y="298938"/>
                </a:cubicBezTo>
                <a:cubicBezTo>
                  <a:pt x="131560" y="140677"/>
                  <a:pt x="332317" y="70338"/>
                  <a:pt x="533075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8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3638" y="1281046"/>
            <a:ext cx="225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Larger, bold heading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993" y="4992179"/>
            <a:ext cx="82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7840"/>
                </a:solidFill>
              </a:rPr>
              <a:t>Include a few interesting hobbies and achievements, with a small amount of detail OR – if you have many achievements and hobbies, these can fill in a page themselves.</a:t>
            </a:r>
          </a:p>
        </p:txBody>
      </p:sp>
    </p:spTree>
    <p:extLst>
      <p:ext uri="{BB962C8B-B14F-4D97-AF65-F5344CB8AC3E}">
        <p14:creationId xmlns:p14="http://schemas.microsoft.com/office/powerpoint/2010/main" val="15686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7AE3-B1D8-459F-AAE6-18A7B269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Writing about Hobbies and Achievements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F906F-816C-4161-B0C7-C9A3549ED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182848"/>
            <a:ext cx="8567351" cy="5503178"/>
          </a:xfrm>
        </p:spPr>
        <p:txBody>
          <a:bodyPr/>
          <a:lstStyle/>
          <a:p>
            <a:pPr marL="8466" indent="0">
              <a:buNone/>
            </a:pPr>
            <a:r>
              <a:rPr lang="en-GB" sz="1400" b="1" dirty="0">
                <a:ln>
                  <a:solidFill>
                    <a:srgbClr val="003B61"/>
                  </a:solidFill>
                </a:ln>
              </a:rPr>
              <a:t>HOBBIES AND ACHIEVEMENTS</a:t>
            </a:r>
          </a:p>
          <a:p>
            <a:pPr marL="8466" indent="0">
              <a:buNone/>
            </a:pPr>
            <a:endParaRPr lang="en-GB" sz="1200" b="1" kern="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Second Place Award, Monthly 3D Design Competition, Makers Empire			June 2019</a:t>
            </a:r>
            <a:endParaRPr lang="en-GB" sz="12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800" dirty="0">
              <a:ln>
                <a:solidFill>
                  <a:srgbClr val="003B61"/>
                </a:solidFill>
              </a:ln>
            </a:endParaRP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Led a team of four students to develop a digital design of a flexible school shoe, acceptable to school staff, suiting school uniforms and appealing to students</a:t>
            </a: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Identified a key problem at Geelong Secondary School – the issue of student resistance to traditional leather footwear</a:t>
            </a: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Ensured that all members of the team understood and addressed the design process to incorporate key principles of design in our development (Unity, Balance, Hierarchy, Scale, Emphasis, Similarity and Contrast)</a:t>
            </a: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Collaborated with, motivated and organised the design team to meet the project deadline, delivering an on-line 3D design of the shoe</a:t>
            </a:r>
          </a:p>
          <a:p>
            <a:pPr marL="8466" indent="0">
              <a:buNone/>
            </a:pPr>
            <a:endParaRPr lang="en-GB" sz="1200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dirty="0">
                <a:ln>
                  <a:solidFill>
                    <a:srgbClr val="003B61"/>
                  </a:solidFill>
                </a:ln>
              </a:rPr>
              <a:t>V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olleyball </a:t>
            </a:r>
            <a:r>
              <a:rPr lang="en-GB" sz="1200" b="1" dirty="0">
                <a:ln>
                  <a:solidFill>
                    <a:srgbClr val="003B61"/>
                  </a:solidFill>
                </a:ln>
              </a:rPr>
              <a:t>Captain, Geelong East Club		</a:t>
            </a:r>
            <a:r>
              <a:rPr lang="en-GB" sz="1200" b="1" kern="0" dirty="0">
                <a:ln>
                  <a:solidFill>
                    <a:srgbClr val="003B61"/>
                  </a:solidFill>
                </a:ln>
              </a:rPr>
              <a:t>		September 2018 – current</a:t>
            </a:r>
          </a:p>
          <a:p>
            <a:pPr marL="8466" indent="0">
              <a:buNone/>
            </a:pPr>
            <a:endParaRPr lang="en-GB" sz="800" dirty="0">
              <a:ln>
                <a:solidFill>
                  <a:srgbClr val="003B61"/>
                </a:solidFill>
              </a:ln>
            </a:endParaRP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Motivated and lead team to win three league titles</a:t>
            </a:r>
          </a:p>
          <a:p>
            <a:pPr marL="8466" indent="0">
              <a:buNone/>
            </a:pPr>
            <a:endParaRPr lang="en-GB" sz="14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400" b="1" dirty="0">
                <a:ln>
                  <a:solidFill>
                    <a:srgbClr val="003B61"/>
                  </a:solidFill>
                </a:ln>
              </a:rPr>
              <a:t>INTERESTS</a:t>
            </a:r>
          </a:p>
          <a:p>
            <a:pPr marL="8466" indent="0">
              <a:buNone/>
            </a:pPr>
            <a:endParaRPr lang="en-GB" sz="800" dirty="0">
              <a:ln>
                <a:solidFill>
                  <a:srgbClr val="003B61"/>
                </a:solidFill>
              </a:ln>
            </a:endParaRP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Enjoy taking photographs of wildlife and posting these on Instagram</a:t>
            </a: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Enthusiastic about imagining and designing new and innovative products to address needs of the environment</a:t>
            </a:r>
          </a:p>
          <a:p>
            <a:r>
              <a:rPr lang="en-GB" sz="1200" dirty="0">
                <a:ln>
                  <a:solidFill>
                    <a:srgbClr val="003B61"/>
                  </a:solidFill>
                </a:ln>
              </a:rPr>
              <a:t>Like to travel around Australia and neighbouring countries to learn about people’s lifestyle and the challenges they face</a:t>
            </a:r>
          </a:p>
          <a:p>
            <a:pPr marL="8466" indent="0">
              <a:buNone/>
            </a:pPr>
            <a:endParaRPr lang="en-GB" sz="12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r>
              <a:rPr lang="en-GB" sz="1200" b="1" dirty="0">
                <a:ln>
                  <a:solidFill>
                    <a:srgbClr val="003B61"/>
                  </a:solidFill>
                </a:ln>
              </a:rPr>
              <a:t>REFERENCES AVAILABLE ON REQUEST  </a:t>
            </a:r>
            <a:r>
              <a:rPr lang="en-GB" sz="1300" dirty="0">
                <a:solidFill>
                  <a:schemeClr val="accent1"/>
                </a:solidFill>
              </a:rPr>
              <a:t>Add this line, but make sure you know who your referees are if they ask!</a:t>
            </a:r>
          </a:p>
          <a:p>
            <a:pPr marL="8466" indent="0">
              <a:buNone/>
            </a:pPr>
            <a:endParaRPr lang="en-GB" sz="12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GB" sz="1200" b="1" dirty="0">
              <a:ln>
                <a:solidFill>
                  <a:srgbClr val="003B61"/>
                </a:solidFill>
              </a:ln>
            </a:endParaRPr>
          </a:p>
          <a:p>
            <a:pPr marL="8466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520213"/>
      </p:ext>
    </p:extLst>
  </p:cSld>
  <p:clrMapOvr>
    <a:masterClrMapping/>
  </p:clrMapOvr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8E5547B-1287-487F-B423-66FBE43E4C80}" vid="{19118A9F-EE77-49C6-9043-F8FFDF3207CC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meta</Template>
  <TotalTime>1456</TotalTime>
  <Words>2255</Words>
  <Application>Microsoft Office PowerPoint</Application>
  <PresentationFormat>Widescreen</PresentationFormat>
  <Paragraphs>225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Symbol</vt:lpstr>
      <vt:lpstr>New meta</vt:lpstr>
      <vt:lpstr>CV/Resume</vt:lpstr>
      <vt:lpstr>The basics</vt:lpstr>
      <vt:lpstr>Your personal details</vt:lpstr>
      <vt:lpstr>Your education</vt:lpstr>
      <vt:lpstr>Your experience</vt:lpstr>
      <vt:lpstr>Your experience</vt:lpstr>
      <vt:lpstr>Writing about your experience</vt:lpstr>
      <vt:lpstr>Your hobbies and achievements</vt:lpstr>
      <vt:lpstr>Writing about Hobbies and Achievements</vt:lpstr>
      <vt:lpstr>PowerPoint Presentation</vt:lpstr>
      <vt:lpstr>PowerPoint Presentation</vt:lpstr>
      <vt:lpstr>Case studies</vt:lpstr>
      <vt:lpstr>Suggested CV changes </vt:lpstr>
      <vt:lpstr>Suggested CV changes </vt:lpstr>
      <vt:lpstr>Identifying your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CVs and cover letters</dc:title>
  <dc:creator>Jo Carrington</dc:creator>
  <cp:lastModifiedBy>Barry Darnell</cp:lastModifiedBy>
  <cp:revision>93</cp:revision>
  <dcterms:created xsi:type="dcterms:W3CDTF">2020-03-03T09:18:17Z</dcterms:created>
  <dcterms:modified xsi:type="dcterms:W3CDTF">2023-03-14T05:12:34Z</dcterms:modified>
</cp:coreProperties>
</file>