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9" r:id="rId2"/>
    <p:sldMasterId id="2147483674" r:id="rId3"/>
    <p:sldMasterId id="2147483683" r:id="rId4"/>
    <p:sldMasterId id="2147483687" r:id="rId5"/>
    <p:sldMasterId id="2147483713" r:id="rId6"/>
    <p:sldMasterId id="2147483750" r:id="rId7"/>
  </p:sldMasterIdLst>
  <p:notesMasterIdLst>
    <p:notesMasterId r:id="rId24"/>
  </p:notesMasterIdLst>
  <p:sldIdLst>
    <p:sldId id="256" r:id="rId8"/>
    <p:sldId id="258" r:id="rId9"/>
    <p:sldId id="259" r:id="rId10"/>
    <p:sldId id="260" r:id="rId11"/>
    <p:sldId id="287" r:id="rId12"/>
    <p:sldId id="261" r:id="rId13"/>
    <p:sldId id="273" r:id="rId14"/>
    <p:sldId id="274" r:id="rId15"/>
    <p:sldId id="275" r:id="rId16"/>
    <p:sldId id="277" r:id="rId17"/>
    <p:sldId id="278" r:id="rId18"/>
    <p:sldId id="281" r:id="rId19"/>
    <p:sldId id="271" r:id="rId20"/>
    <p:sldId id="282" r:id="rId21"/>
    <p:sldId id="284" r:id="rId22"/>
    <p:sldId id="286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312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457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488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38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37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38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4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8607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>
                <a:latin typeface="Calibri" pitchFamily="34" charset="0"/>
              </a:defRPr>
            </a:lvl1pPr>
            <a:lvl2pPr>
              <a:buClr>
                <a:srgbClr val="CF142B"/>
              </a:buClr>
              <a:defRPr>
                <a:latin typeface="Calibri" pitchFamily="34" charset="0"/>
              </a:defRPr>
            </a:lvl2pPr>
            <a:lvl3pPr>
              <a:buClr>
                <a:srgbClr val="CF142B"/>
              </a:buClr>
              <a:defRPr>
                <a:latin typeface="Calibri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12678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9506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05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2498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>
                <a:latin typeface="Calibri" pitchFamily="34" charset="0"/>
              </a:defRPr>
            </a:lvl1pPr>
            <a:lvl2pPr>
              <a:buClr>
                <a:srgbClr val="CF142B"/>
              </a:buClr>
              <a:defRPr>
                <a:latin typeface="Calibri" pitchFamily="34" charset="0"/>
              </a:defRPr>
            </a:lvl2pPr>
            <a:lvl3pPr>
              <a:buClr>
                <a:srgbClr val="CF142B"/>
              </a:buClr>
              <a:defRPr>
                <a:latin typeface="Calibri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00969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3867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11637304"/>
      </p:ext>
    </p:extLst>
  </p:cSld>
  <p:clrMapOvr>
    <a:masterClrMapping/>
  </p:clrMapOvr>
  <p:transition>
    <p:zoom dir="in"/>
  </p:transition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6423877"/>
      </p:ext>
    </p:extLst>
  </p:cSld>
  <p:clrMapOvr>
    <a:masterClrMapping/>
  </p:clrMapOvr>
  <p:transition>
    <p:zoom dir="in"/>
  </p:transition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Text Box 134"/>
          <p:cNvSpPr txBox="1">
            <a:spLocks noChangeArrowheads="1"/>
          </p:cNvSpPr>
          <p:nvPr/>
        </p:nvSpPr>
        <p:spPr bwMode="auto">
          <a:xfrm>
            <a:off x="239185" y="1"/>
            <a:ext cx="4703233" cy="823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>
                <a:solidFill>
                  <a:srgbClr val="FFFFFF"/>
                </a:solidFill>
                <a:latin typeface="Myriad Pro" pitchFamily="34" charset="0"/>
                <a:cs typeface="Arial" pitchFamily="34" charset="0"/>
              </a:rPr>
              <a:t>Morrisby</a:t>
            </a:r>
            <a:endParaRPr lang="en-US" sz="4800">
              <a:solidFill>
                <a:srgbClr val="FFFFFF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8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2011 The Morrisby Organisation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>
                <a:solidFill>
                  <a:srgbClr val="FFFFFF"/>
                </a:solidFill>
              </a:rPr>
              <a:t>Focus 31 North, Cleveland Rd, Hemel Hempstead, HP2 7EY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>
                <a:solidFill>
                  <a:srgbClr val="FFFFFF"/>
                </a:solidFill>
              </a:rPr>
              <a:t>Tel: 01442 215521 - Fax: 01442 240531</a:t>
            </a:r>
            <a:endParaRPr lang="en-GB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531"/>
      </p:ext>
    </p:extLst>
  </p:cSld>
  <p:clrMapOvr>
    <a:masterClrMapping/>
  </p:clrMapOvr>
  <p:transition>
    <p:zoom dir="in"/>
  </p:transition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0564274"/>
      </p:ext>
    </p:extLst>
  </p:cSld>
  <p:clrMapOvr>
    <a:masterClrMapping/>
  </p:clrMapOvr>
  <p:transition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>
                <a:latin typeface="Calibri" pitchFamily="34" charset="0"/>
              </a:defRPr>
            </a:lvl1pPr>
            <a:lvl2pPr>
              <a:buClr>
                <a:srgbClr val="CF142B"/>
              </a:buClr>
              <a:defRPr>
                <a:latin typeface="Calibri" pitchFamily="34" charset="0"/>
              </a:defRPr>
            </a:lvl2pPr>
            <a:lvl3pPr>
              <a:buClr>
                <a:srgbClr val="CF142B"/>
              </a:buClr>
              <a:defRPr>
                <a:latin typeface="Calibri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47270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368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6054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>
                <a:latin typeface="Calibri" pitchFamily="34" charset="0"/>
              </a:defRPr>
            </a:lvl1pPr>
            <a:lvl2pPr>
              <a:buClr>
                <a:srgbClr val="CF142B"/>
              </a:buClr>
              <a:defRPr>
                <a:latin typeface="Calibri" pitchFamily="34" charset="0"/>
              </a:defRPr>
            </a:lvl2pPr>
            <a:lvl3pPr>
              <a:buClr>
                <a:srgbClr val="CF142B"/>
              </a:buClr>
              <a:defRPr>
                <a:latin typeface="Calibri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416600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9810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305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/>
            </a:lvl1pPr>
            <a:lvl2pPr>
              <a:buClr>
                <a:srgbClr val="CF142B"/>
              </a:buClr>
              <a:defRPr/>
            </a:lvl2pPr>
            <a:lvl3pPr>
              <a:buClr>
                <a:srgbClr val="CF142B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359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340768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2" y="2348880"/>
            <a:ext cx="5456767" cy="4114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buClr>
                <a:srgbClr val="CF142B"/>
              </a:buClr>
              <a:defRPr sz="2400"/>
            </a:lvl2pPr>
            <a:lvl3pPr>
              <a:buClr>
                <a:srgbClr val="CF142B"/>
              </a:buClr>
              <a:defRPr sz="2000"/>
            </a:lvl3pPr>
            <a:lvl4pPr>
              <a:buClr>
                <a:srgbClr val="CF142B"/>
              </a:buClr>
              <a:defRPr sz="1800"/>
            </a:lvl4pPr>
            <a:lvl5pPr>
              <a:buClr>
                <a:srgbClr val="CF142B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2348880"/>
            <a:ext cx="5458884" cy="4114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buClr>
                <a:srgbClr val="CF142B"/>
              </a:buClr>
              <a:defRPr sz="2400"/>
            </a:lvl2pPr>
            <a:lvl3pPr>
              <a:buClr>
                <a:srgbClr val="CF142B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98062"/>
      </p:ext>
    </p:extLst>
  </p:cSld>
  <p:clrMapOvr>
    <a:masterClrMapping/>
  </p:clrMapOvr>
  <p:transition/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276872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02758"/>
      </p:ext>
    </p:extLst>
  </p:cSld>
  <p:clrMapOvr>
    <a:masterClrMapping/>
  </p:clrMapOvr>
  <p:transition/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76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34076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382" y="2276872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2276872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89137"/>
      </p:ext>
    </p:extLst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179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268760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7205" y="2276822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171" y="2276822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82531"/>
      </p:ext>
    </p:extLst>
  </p:cSld>
  <p:clrMapOvr>
    <a:masterClrMapping/>
  </p:clrMapOvr>
  <p:transition/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21336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7633" y="4267200"/>
            <a:ext cx="11118851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35399"/>
      </p:ext>
    </p:extLst>
  </p:cSld>
  <p:clrMapOvr>
    <a:masterClrMapping/>
  </p:clrMapOvr>
  <p:transition/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21336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7634" y="42672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42672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66901"/>
      </p:ext>
    </p:extLst>
  </p:cSld>
  <p:clrMapOvr>
    <a:masterClrMapping/>
  </p:clrMapOvr>
  <p:transition/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7634" y="42672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1" y="2133600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43359"/>
      </p:ext>
    </p:extLst>
  </p:cSld>
  <p:clrMapOvr>
    <a:masterClrMapping/>
  </p:clrMapOvr>
  <p:transition/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7634" y="2133600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1" y="2133600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01898"/>
      </p:ext>
    </p:extLst>
  </p:cSld>
  <p:clrMapOvr>
    <a:masterClrMapping/>
  </p:clrMapOvr>
  <p:transition/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900">
                <a:solidFill>
                  <a:srgbClr val="000000"/>
                </a:solidFill>
                <a:latin typeface="Trebuchet MS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" name="Text Box 134"/>
          <p:cNvSpPr txBox="1">
            <a:spLocks noChangeArrowheads="1"/>
          </p:cNvSpPr>
          <p:nvPr/>
        </p:nvSpPr>
        <p:spPr bwMode="auto">
          <a:xfrm>
            <a:off x="239185" y="1"/>
            <a:ext cx="4703233" cy="823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 dirty="0">
                <a:solidFill>
                  <a:srgbClr val="FFFFFF"/>
                </a:solidFill>
                <a:latin typeface="Myriad Pro" pitchFamily="34" charset="0"/>
              </a:rPr>
              <a:t>Morrisby</a:t>
            </a:r>
            <a:endParaRPr lang="en-US" sz="4800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8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2011 The Morrisby Organisation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>
                <a:solidFill>
                  <a:srgbClr val="FFFFFF"/>
                </a:solidFill>
              </a:rPr>
              <a:t>Focus 31 North, Cleveland Rd, Hemel Hempstead, HP2 7EY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>
                <a:solidFill>
                  <a:srgbClr val="FFFFFF"/>
                </a:solidFill>
              </a:rPr>
              <a:t>Tel: 01442 215521 - Fax: 01442 240531</a:t>
            </a:r>
            <a:endParaRPr lang="en-GB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94144"/>
      </p:ext>
    </p:extLst>
  </p:cSld>
  <p:clrMapOvr>
    <a:masterClrMapping/>
  </p:clrMapOvr>
  <p:transition>
    <p:zoom dir="in"/>
  </p:transition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891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325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133600"/>
            <a:ext cx="1111885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CF142B"/>
              </a:buClr>
              <a:buNone/>
              <a:defRPr/>
            </a:lvl1pPr>
            <a:lvl2pPr>
              <a:buClr>
                <a:srgbClr val="CF142B"/>
              </a:buClr>
              <a:defRPr/>
            </a:lvl2pPr>
            <a:lvl3pPr>
              <a:buClr>
                <a:srgbClr val="CF142B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505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340768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2" y="2348880"/>
            <a:ext cx="5456767" cy="4114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buClr>
                <a:srgbClr val="CF142B"/>
              </a:buClr>
              <a:defRPr sz="2400"/>
            </a:lvl2pPr>
            <a:lvl3pPr>
              <a:buClr>
                <a:srgbClr val="CF142B"/>
              </a:buClr>
              <a:defRPr sz="2000"/>
            </a:lvl3pPr>
            <a:lvl4pPr>
              <a:buClr>
                <a:srgbClr val="CF142B"/>
              </a:buClr>
              <a:defRPr sz="1800"/>
            </a:lvl4pPr>
            <a:lvl5pPr>
              <a:buClr>
                <a:srgbClr val="CF142B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2348880"/>
            <a:ext cx="5458884" cy="4114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buClr>
                <a:srgbClr val="CF142B"/>
              </a:buClr>
              <a:defRPr sz="2400"/>
            </a:lvl2pPr>
            <a:lvl3pPr>
              <a:buClr>
                <a:srgbClr val="CF142B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74819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1440240"/>
      </p:ext>
    </p:extLst>
  </p:cSld>
  <p:clrMapOvr>
    <a:masterClrMapping/>
  </p:clrMapOvr>
  <p:transition>
    <p:zoom dir="in"/>
  </p:transition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276872"/>
            <a:ext cx="11328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30053"/>
      </p:ext>
    </p:extLst>
  </p:cSld>
  <p:clrMapOvr>
    <a:masterClrMapping/>
  </p:clrMapOvr>
  <p:transition/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787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34076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382" y="2276872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2276872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31200"/>
      </p:ext>
    </p:extLst>
  </p:cSld>
  <p:clrMapOvr>
    <a:masterClrMapping/>
  </p:clrMapOvr>
  <p:transition/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268760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7205" y="2276822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171" y="2276822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99342"/>
      </p:ext>
    </p:extLst>
  </p:cSld>
  <p:clrMapOvr>
    <a:masterClrMapping/>
  </p:clrMapOvr>
  <p:transition/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21336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7633" y="4267200"/>
            <a:ext cx="11118851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42860"/>
      </p:ext>
    </p:extLst>
  </p:cSld>
  <p:clrMapOvr>
    <a:masterClrMapping/>
  </p:clrMapOvr>
  <p:transition/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21336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7634" y="42672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4267200"/>
            <a:ext cx="5458884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44630"/>
      </p:ext>
    </p:extLst>
  </p:cSld>
  <p:clrMapOvr>
    <a:masterClrMapping/>
  </p:clrMapOvr>
  <p:transition/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634" y="21336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7634" y="4267200"/>
            <a:ext cx="5456767" cy="1981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1" y="2133600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08785"/>
      </p:ext>
    </p:extLst>
  </p:cSld>
  <p:clrMapOvr>
    <a:masterClrMapping/>
  </p:clrMapOvr>
  <p:transition/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7634" y="2133600"/>
            <a:ext cx="545676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1" y="2133600"/>
            <a:ext cx="5458884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5" name="Footer Placeholder 4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025926"/>
      </p:ext>
    </p:extLst>
  </p:cSld>
  <p:clrMapOvr>
    <a:masterClrMapping/>
  </p:clrMapOvr>
  <p:transition/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900">
                <a:solidFill>
                  <a:srgbClr val="000000"/>
                </a:solidFill>
                <a:latin typeface="Trebuchet MS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" name="Text Box 134"/>
          <p:cNvSpPr txBox="1">
            <a:spLocks noChangeArrowheads="1"/>
          </p:cNvSpPr>
          <p:nvPr/>
        </p:nvSpPr>
        <p:spPr bwMode="auto">
          <a:xfrm>
            <a:off x="239185" y="1"/>
            <a:ext cx="4703233" cy="823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 dirty="0">
                <a:solidFill>
                  <a:srgbClr val="FFFFFF"/>
                </a:solidFill>
                <a:latin typeface="Myriad Pro" pitchFamily="34" charset="0"/>
              </a:rPr>
              <a:t>Morrisby</a:t>
            </a:r>
            <a:endParaRPr lang="en-US" sz="4800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8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924130"/>
      </p:ext>
    </p:extLst>
  </p:cSld>
  <p:clrMapOvr>
    <a:masterClrMapping/>
  </p:clrMapOvr>
  <p:transition>
    <p:zoom dir="in"/>
  </p:transition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, foo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13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42897047"/>
      </p:ext>
    </p:extLst>
  </p:cSld>
  <p:clrMapOvr>
    <a:masterClrMapping/>
  </p:clrMapOvr>
  <p:transition>
    <p:zoom dir="in"/>
  </p:transition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unset in the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111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14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, foo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944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erson on a computer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5"/>
          <a:stretch>
            <a:fillRect/>
          </a:stretch>
        </p:blipFill>
        <p:spPr bwMode="auto">
          <a:xfrm>
            <a:off x="7133168" y="0"/>
            <a:ext cx="5058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009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computer, sitting, laptop, you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675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8" r="8000"/>
          <a:stretch>
            <a:fillRect/>
          </a:stretch>
        </p:blipFill>
        <p:spPr bwMode="auto">
          <a:xfrm>
            <a:off x="6438901" y="0"/>
            <a:ext cx="575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6062749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51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/>
          <a:stretch>
            <a:fillRect/>
          </a:stretch>
        </p:blipFill>
        <p:spPr bwMode="auto"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7A930D-8B6F-4963-B256-8C97987F8891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245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9" t="44746"/>
          <a:stretch>
            <a:fillRect/>
          </a:stretch>
        </p:blipFill>
        <p:spPr bwMode="auto">
          <a:xfrm>
            <a:off x="8989485" y="3069168"/>
            <a:ext cx="3202516" cy="37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7DF895-1F8B-40C0-8FA9-A89BFECDEFD8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839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9598617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9474631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5D19-F9B8-4A69-A648-66CE7D95CB2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1650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food,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95154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3ACFB9-5B7E-4ECE-88F8-56ACA264AF4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385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Text Box 134"/>
          <p:cNvSpPr txBox="1">
            <a:spLocks noChangeArrowheads="1"/>
          </p:cNvSpPr>
          <p:nvPr/>
        </p:nvSpPr>
        <p:spPr bwMode="auto">
          <a:xfrm>
            <a:off x="239185" y="1"/>
            <a:ext cx="4703233" cy="823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>
                <a:solidFill>
                  <a:srgbClr val="FFFFFF"/>
                </a:solidFill>
                <a:latin typeface="Myriad Pro" pitchFamily="34" charset="0"/>
                <a:cs typeface="Arial" pitchFamily="34" charset="0"/>
              </a:rPr>
              <a:t>Morrisby</a:t>
            </a:r>
            <a:endParaRPr lang="en-US" sz="4800">
              <a:solidFill>
                <a:srgbClr val="FFFFFF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8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77631"/>
      </p:ext>
    </p:extLst>
  </p:cSld>
  <p:clrMapOvr>
    <a:masterClrMapping/>
  </p:clrMapOvr>
  <p:transition>
    <p:zoom dir="in"/>
  </p:transition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042047"/>
            <a:ext cx="10859145" cy="105523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3097283"/>
            <a:ext cx="10859144" cy="14374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ctr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650B7-DE89-4CEA-9340-E6901C9FF03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1135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77824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77824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E0C239-4F01-42E1-BB0D-A79C3D8A544E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6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643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screenshot of a computer scree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85" y="1600200"/>
            <a:ext cx="7056967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4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867" y="1900767"/>
            <a:ext cx="5393267" cy="3475567"/>
          </a:xfrm>
        </p:spPr>
        <p:txBody>
          <a:bodyPr spcFirstLastPara="1"/>
          <a:lstStyle/>
          <a:p>
            <a:pPr lvl="0"/>
            <a:r>
              <a:rPr lang="en-US" noProof="0">
                <a:sym typeface="Arial"/>
              </a:rPr>
              <a:t>Click icon to add picture</a:t>
            </a:r>
            <a:endParaRPr lang="en-GB" noProof="0" dirty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27190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E19787-E83D-C54C-A65F-4596C595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266700"/>
            <a:ext cx="4428067" cy="5784851"/>
          </a:xfrm>
          <a:prstGeom prst="rect">
            <a:avLst/>
          </a:prstGeom>
          <a:effectLst>
            <a:outerShdw blurRad="266700" dist="1397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1" y="265997"/>
            <a:ext cx="5850193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4770" y="449341"/>
            <a:ext cx="4091153" cy="5410684"/>
          </a:xfrm>
        </p:spPr>
        <p:txBody>
          <a:bodyPr spcFirstLastPara="1"/>
          <a:lstStyle/>
          <a:p>
            <a:pPr lvl="0"/>
            <a:r>
              <a:rPr lang="en-US" noProof="0">
                <a:sym typeface="Arial"/>
              </a:rPr>
              <a:t>Click icon to add picture</a:t>
            </a:r>
            <a:endParaRPr lang="en-GB" noProof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05CD6C97-0903-49F2-806C-850BDE168578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324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1"/>
          <a:stretch>
            <a:fillRect/>
          </a:stretch>
        </p:blipFill>
        <p:spPr bwMode="auto">
          <a:xfrm>
            <a:off x="0" y="1"/>
            <a:ext cx="12192000" cy="28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243" y="529121"/>
            <a:ext cx="8421511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60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767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398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Google Shape;22;p3"/>
          <p:cNvSpPr txBox="1"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Google Shape;23;p3"/>
          <p:cNvSpPr txBox="1">
            <a:spLocks noGrp="1"/>
          </p:cNvSpPr>
          <p:nvPr>
            <p:ph type="dt" idx="17"/>
          </p:nvPr>
        </p:nvSpPr>
        <p:spPr/>
        <p:txBody>
          <a:bodyPr/>
          <a:lstStyle>
            <a:lvl1pPr>
              <a:defRPr/>
            </a:lvl1pPr>
          </a:lstStyle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65097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20;p3">
            <a:extLst>
              <a:ext uri="{FF2B5EF4-FFF2-40B4-BE49-F238E27FC236}">
                <a16:creationId xmlns:a16="http://schemas.microsoft.com/office/drawing/2014/main" id="{93BE021E-E6A3-714B-9F64-A52995208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278871"/>
            <a:ext cx="475488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826F760E-22AA-5442-81B5-5F216EC34B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77687" y="1600202"/>
            <a:ext cx="4229685" cy="439247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94CD8E-26A1-40CA-B78C-EC4131EC9E0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001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person sitting at a table using a compu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>
            <a:fillRect/>
          </a:stretch>
        </p:blipFill>
        <p:spPr bwMode="auto">
          <a:xfrm>
            <a:off x="1301752" y="0"/>
            <a:ext cx="108902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4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1531376"/>
            <a:ext cx="3614400" cy="258702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040407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990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45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5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Calibri"/>
                <a:cs typeface="Arial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25538"/>
            <a:ext cx="1132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7633" y="2133600"/>
            <a:ext cx="111188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4900045"/>
      </p:ext>
    </p:extLst>
  </p:cSld>
  <p:clrMapOvr>
    <a:masterClrMapping/>
  </p:clrMapOvr>
  <p:transition/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54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06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556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96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91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24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142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08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73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0220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432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114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635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7248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266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2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87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ED2A-4A73-41A0-AC7A-8FE36FE2D3F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D68-9EDC-4630-986D-6FF09397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14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371" y="1700808"/>
            <a:ext cx="11328400" cy="76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0053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theme" Target="../theme/theme7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4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5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6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7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8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sz="900" b="0" dirty="0">
                <a:solidFill>
                  <a:srgbClr val="FFFFFF"/>
                </a:solidFill>
              </a:rPr>
              <a:t>© 2017 The </a:t>
            </a:r>
            <a:r>
              <a:rPr lang="en-GB" sz="900" b="0" dirty="0" err="1">
                <a:solidFill>
                  <a:srgbClr val="FFFFFF"/>
                </a:solidFill>
              </a:rPr>
              <a:t>Morrisby</a:t>
            </a:r>
            <a:r>
              <a:rPr lang="en-GB" sz="900" b="0" dirty="0">
                <a:solidFill>
                  <a:srgbClr val="FFFFFF"/>
                </a:solidFill>
              </a:rPr>
              <a:t> Organisation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 sz="900" b="0" dirty="0" err="1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 Place, Great </a:t>
            </a:r>
            <a:r>
              <a:rPr lang="en-GB" sz="900" b="0" dirty="0" err="1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0" dirty="0">
                <a:solidFill>
                  <a:srgbClr val="FFFFFF"/>
                </a:solidFill>
              </a:rPr>
              <a:t>, Hemel Hempstead, HP2 6EX 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0" dirty="0">
                <a:solidFill>
                  <a:srgbClr val="FFFFFF"/>
                </a:solidFill>
              </a:rPr>
              <a:t>Tel: 0330 500 5000 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</a:p>
        </p:txBody>
      </p:sp>
    </p:spTree>
    <p:extLst>
      <p:ext uri="{BB962C8B-B14F-4D97-AF65-F5344CB8AC3E}">
        <p14:creationId xmlns:p14="http://schemas.microsoft.com/office/powerpoint/2010/main" val="283433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64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28" name="Rectangle 65"/>
          <p:cNvSpPr>
            <a:spLocks noChangeArrowheads="1"/>
          </p:cNvSpPr>
          <p:nvPr/>
        </p:nvSpPr>
        <p:spPr bwMode="auto">
          <a:xfrm>
            <a:off x="5566834" y="9366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29" name="Rectangle 72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0" name="Rectangle 73"/>
          <p:cNvSpPr>
            <a:spLocks noChangeArrowheads="1"/>
          </p:cNvSpPr>
          <p:nvPr/>
        </p:nvSpPr>
        <p:spPr bwMode="auto">
          <a:xfrm>
            <a:off x="5566834" y="12033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1" name="Rectangle 79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2" name="Rectangle 80"/>
          <p:cNvSpPr>
            <a:spLocks noChangeArrowheads="1"/>
          </p:cNvSpPr>
          <p:nvPr/>
        </p:nvSpPr>
        <p:spPr bwMode="auto">
          <a:xfrm>
            <a:off x="5566834" y="1722438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3" name="Rectangle 87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4" name="Rectangle 88"/>
          <p:cNvSpPr>
            <a:spLocks noChangeArrowheads="1"/>
          </p:cNvSpPr>
          <p:nvPr/>
        </p:nvSpPr>
        <p:spPr bwMode="auto">
          <a:xfrm>
            <a:off x="5566834" y="2257425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5" name="Rectangle 93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6" name="Rectangle 94"/>
          <p:cNvSpPr>
            <a:spLocks noChangeArrowheads="1"/>
          </p:cNvSpPr>
          <p:nvPr/>
        </p:nvSpPr>
        <p:spPr bwMode="auto">
          <a:xfrm>
            <a:off x="5448300" y="1463675"/>
            <a:ext cx="1905000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7" name="Rectangle 96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8" name="Rectangle 97"/>
          <p:cNvSpPr>
            <a:spLocks noChangeArrowheads="1"/>
          </p:cNvSpPr>
          <p:nvPr/>
        </p:nvSpPr>
        <p:spPr bwMode="auto">
          <a:xfrm>
            <a:off x="5566834" y="1981200"/>
            <a:ext cx="1667933" cy="369332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50" y="260649"/>
            <a:ext cx="2631553" cy="5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sz="900" b="0" dirty="0">
                <a:solidFill>
                  <a:srgbClr val="FFFFFF"/>
                </a:solidFill>
              </a:rPr>
              <a:t>© 2017 The </a:t>
            </a:r>
            <a:r>
              <a:rPr lang="en-GB" sz="900" b="0" dirty="0" err="1">
                <a:solidFill>
                  <a:srgbClr val="FFFFFF"/>
                </a:solidFill>
              </a:rPr>
              <a:t>Morrisby</a:t>
            </a:r>
            <a:r>
              <a:rPr lang="en-GB" sz="900" b="0" dirty="0">
                <a:solidFill>
                  <a:srgbClr val="FFFFFF"/>
                </a:solidFill>
              </a:rPr>
              <a:t> Organisation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 sz="900" b="0" dirty="0" err="1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 Place, Great </a:t>
            </a:r>
            <a:r>
              <a:rPr lang="en-GB" sz="900" b="0" dirty="0" err="1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0" dirty="0">
                <a:solidFill>
                  <a:srgbClr val="FFFFFF"/>
                </a:solidFill>
              </a:rPr>
              <a:t>, Hemel Hempstead, HP2 6EX 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0" dirty="0">
                <a:solidFill>
                  <a:srgbClr val="FFFFFF"/>
                </a:solidFill>
              </a:rPr>
              <a:t>Tel: 0330 500 5000 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</a:p>
        </p:txBody>
      </p:sp>
    </p:spTree>
    <p:extLst>
      <p:ext uri="{BB962C8B-B14F-4D97-AF65-F5344CB8AC3E}">
        <p14:creationId xmlns:p14="http://schemas.microsoft.com/office/powerpoint/2010/main" val="229304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ransition/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4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5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6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7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8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sz="900" b="0" dirty="0">
                <a:solidFill>
                  <a:srgbClr val="FFFFFF"/>
                </a:solidFill>
              </a:rPr>
              <a:t>© 2017 The Morrisby Organisation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 •  Gaddesden Place, Great Gaddesden</a:t>
            </a:r>
            <a:r>
              <a:rPr lang="en-GB" sz="900" b="0" dirty="0">
                <a:solidFill>
                  <a:srgbClr val="FFFFFF"/>
                </a:solidFill>
              </a:rPr>
              <a:t>, Hemel Hempstead, HP2 6EX 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0" dirty="0">
                <a:solidFill>
                  <a:srgbClr val="FFFFFF"/>
                </a:solidFill>
              </a:rPr>
              <a:t>Tel: 0330 500 5000 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</a:p>
        </p:txBody>
      </p:sp>
    </p:spTree>
    <p:extLst>
      <p:ext uri="{BB962C8B-B14F-4D97-AF65-F5344CB8AC3E}">
        <p14:creationId xmlns:p14="http://schemas.microsoft.com/office/powerpoint/2010/main" val="408837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GB" sz="900">
                <a:latin typeface="Trebuchet MS" pitchFamily="34" charset="0"/>
                <a:cs typeface="Arial" pitchFamily="34" charset="0"/>
              </a:rPr>
              <a:t>  </a:t>
            </a:r>
            <a:r>
              <a:rPr lang="en-GB" sz="1400">
                <a:latin typeface="Trebuchet MS" pitchFamily="34" charset="0"/>
                <a:cs typeface="Arial" pitchFamily="34" charset="0"/>
              </a:rPr>
              <a:t> </a:t>
            </a:r>
            <a:r>
              <a:rPr lang="en-GB" sz="900">
                <a:latin typeface="Trebuchet MS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28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29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0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1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2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3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4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5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6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7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sp>
        <p:nvSpPr>
          <p:cNvPr id="1038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350" y="260649"/>
            <a:ext cx="2631553" cy="5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sz="900" b="0" dirty="0">
                <a:solidFill>
                  <a:srgbClr val="FFFFFF"/>
                </a:solidFill>
              </a:rPr>
              <a:t>© 2017 The Morrisby Organisation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 •  Gaddesden Place, Great Gaddesden</a:t>
            </a:r>
            <a:r>
              <a:rPr lang="en-GB" sz="900" b="0" dirty="0">
                <a:solidFill>
                  <a:srgbClr val="FFFFFF"/>
                </a:solidFill>
              </a:rPr>
              <a:t>, Hemel Hempstead, HP2 6EX 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0" dirty="0">
                <a:solidFill>
                  <a:srgbClr val="FFFFFF"/>
                </a:solidFill>
              </a:rPr>
              <a:t>Tel: 0330 500 5000 </a:t>
            </a:r>
            <a:r>
              <a:rPr lang="en-GB" sz="900" b="0" dirty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</a:p>
        </p:txBody>
      </p:sp>
    </p:spTree>
    <p:extLst>
      <p:ext uri="{BB962C8B-B14F-4D97-AF65-F5344CB8AC3E}">
        <p14:creationId xmlns:p14="http://schemas.microsoft.com/office/powerpoint/2010/main" val="64231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ransition/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900">
                <a:latin typeface="Trebuchet MS" pitchFamily="34" charset="0"/>
                <a:cs typeface="Arial" charset="0"/>
              </a:rPr>
              <a:t>  </a:t>
            </a:r>
            <a:r>
              <a:rPr lang="en-GB" sz="1400">
                <a:latin typeface="Trebuchet MS" pitchFamily="34" charset="0"/>
                <a:cs typeface="Arial" charset="0"/>
              </a:rPr>
              <a:t> </a:t>
            </a:r>
            <a:r>
              <a:rPr lang="en-GB" sz="900">
                <a:latin typeface="Trebuchet MS" pitchFamily="34" charset="0"/>
                <a:cs typeface="Arial" charset="0"/>
              </a:rPr>
              <a:t> </a:t>
            </a: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362" y="188641"/>
            <a:ext cx="2496276" cy="5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GB" sz="900" b="1" dirty="0">
                <a:solidFill>
                  <a:srgbClr val="FFFFFF"/>
                </a:solidFill>
              </a:rPr>
              <a:t>© 2018 The </a:t>
            </a:r>
            <a:r>
              <a:rPr lang="en-GB" sz="900" b="1" dirty="0" err="1">
                <a:solidFill>
                  <a:srgbClr val="FFFFFF"/>
                </a:solidFill>
              </a:rPr>
              <a:t>Morrisby</a:t>
            </a:r>
            <a:r>
              <a:rPr lang="en-GB" sz="900" b="1" dirty="0">
                <a:solidFill>
                  <a:srgbClr val="FFFFFF"/>
                </a:solidFill>
              </a:rPr>
              <a:t> Organisation</a:t>
            </a:r>
            <a:r>
              <a:rPr lang="en-GB" sz="900" b="1" dirty="0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 sz="900" b="1" dirty="0" err="1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1" dirty="0">
                <a:solidFill>
                  <a:srgbClr val="FFFFFF"/>
                </a:solidFill>
                <a:cs typeface="Times New Roman" pitchFamily="18" charset="0"/>
              </a:rPr>
              <a:t> Place, Great </a:t>
            </a:r>
            <a:r>
              <a:rPr lang="en-GB" sz="900" b="1" dirty="0" err="1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1" dirty="0">
                <a:solidFill>
                  <a:srgbClr val="FFFFFF"/>
                </a:solidFill>
              </a:rPr>
              <a:t>, Hemel Hempstead, HP2 6EX </a:t>
            </a:r>
            <a:r>
              <a:rPr lang="en-GB" sz="900" b="1" dirty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1" dirty="0">
                <a:solidFill>
                  <a:srgbClr val="FFFFFF"/>
                </a:solidFill>
              </a:rPr>
              <a:t>Tel: 0330 500 5000 </a:t>
            </a:r>
            <a:r>
              <a:rPr lang="en-GB" sz="900" b="1" dirty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</a:p>
        </p:txBody>
      </p:sp>
    </p:spTree>
    <p:extLst>
      <p:ext uri="{BB962C8B-B14F-4D97-AF65-F5344CB8AC3E}">
        <p14:creationId xmlns:p14="http://schemas.microsoft.com/office/powerpoint/2010/main" val="279834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972733" y="1143000"/>
            <a:ext cx="41486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900">
                <a:latin typeface="Trebuchet MS" pitchFamily="34" charset="0"/>
                <a:cs typeface="Arial" charset="0"/>
              </a:rPr>
              <a:t>  </a:t>
            </a:r>
            <a:r>
              <a:rPr lang="en-GB" sz="1400">
                <a:latin typeface="Trebuchet MS" pitchFamily="34" charset="0"/>
                <a:cs typeface="Arial" charset="0"/>
              </a:rPr>
              <a:t> </a:t>
            </a:r>
            <a:r>
              <a:rPr lang="en-GB" sz="900">
                <a:latin typeface="Trebuchet MS" pitchFamily="34" charset="0"/>
                <a:cs typeface="Arial" charset="0"/>
              </a:rPr>
              <a:t> </a:t>
            </a: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5566834" y="9366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5566834" y="12033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5566834" y="1722439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5566834" y="2257426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5448300" y="1463676"/>
            <a:ext cx="1905000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5566834" y="1981201"/>
            <a:ext cx="1667933" cy="307777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362" y="188641"/>
            <a:ext cx="2496276" cy="5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oter Placeholder 3"/>
          <p:cNvSpPr txBox="1">
            <a:spLocks/>
          </p:cNvSpPr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GB" sz="900" b="1" dirty="0">
                <a:solidFill>
                  <a:srgbClr val="FFFFFF"/>
                </a:solidFill>
              </a:rPr>
              <a:t>© 2018 The </a:t>
            </a:r>
            <a:r>
              <a:rPr lang="en-GB" sz="900" b="1" dirty="0" err="1">
                <a:solidFill>
                  <a:srgbClr val="FFFFFF"/>
                </a:solidFill>
              </a:rPr>
              <a:t>Morrisby</a:t>
            </a:r>
            <a:r>
              <a:rPr lang="en-GB" sz="900" b="1" dirty="0">
                <a:solidFill>
                  <a:srgbClr val="FFFFFF"/>
                </a:solidFill>
              </a:rPr>
              <a:t> Organisation</a:t>
            </a:r>
            <a:r>
              <a:rPr lang="en-GB" sz="900" b="1" dirty="0">
                <a:solidFill>
                  <a:srgbClr val="FFFFFF"/>
                </a:solidFill>
                <a:cs typeface="Times New Roman" pitchFamily="18" charset="0"/>
              </a:rPr>
              <a:t> •  </a:t>
            </a:r>
            <a:r>
              <a:rPr lang="en-GB" sz="900" b="1" dirty="0" err="1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1" dirty="0">
                <a:solidFill>
                  <a:srgbClr val="FFFFFF"/>
                </a:solidFill>
                <a:cs typeface="Times New Roman" pitchFamily="18" charset="0"/>
              </a:rPr>
              <a:t> Place, Great </a:t>
            </a:r>
            <a:r>
              <a:rPr lang="en-GB" sz="900" b="1" dirty="0" err="1">
                <a:solidFill>
                  <a:srgbClr val="FFFFFF"/>
                </a:solidFill>
                <a:cs typeface="Times New Roman" pitchFamily="18" charset="0"/>
              </a:rPr>
              <a:t>Gaddesden</a:t>
            </a:r>
            <a:r>
              <a:rPr lang="en-GB" sz="900" b="1" dirty="0">
                <a:solidFill>
                  <a:srgbClr val="FFFFFF"/>
                </a:solidFill>
              </a:rPr>
              <a:t>, Hemel Hempstead, HP2 6EX </a:t>
            </a:r>
            <a:r>
              <a:rPr lang="en-GB" sz="900" b="1" dirty="0">
                <a:solidFill>
                  <a:srgbClr val="FFFFFF"/>
                </a:solidFill>
                <a:cs typeface="Times New Roman" pitchFamily="18" charset="0"/>
              </a:rPr>
              <a:t>• </a:t>
            </a:r>
            <a:r>
              <a:rPr lang="en-GB" sz="900" b="1" dirty="0">
                <a:solidFill>
                  <a:srgbClr val="FFFFFF"/>
                </a:solidFill>
              </a:rPr>
              <a:t>Tel: 0330 500 5000 </a:t>
            </a:r>
            <a:r>
              <a:rPr lang="en-GB" sz="900" b="1" dirty="0">
                <a:solidFill>
                  <a:srgbClr val="FFFFFF"/>
                </a:solidFill>
                <a:cs typeface="Times New Roman" pitchFamily="18" charset="0"/>
              </a:rPr>
              <a:t>• www.morrisby.com</a:t>
            </a:r>
          </a:p>
        </p:txBody>
      </p:sp>
    </p:spTree>
    <p:extLst>
      <p:ext uri="{BB962C8B-B14F-4D97-AF65-F5344CB8AC3E}">
        <p14:creationId xmlns:p14="http://schemas.microsoft.com/office/powerpoint/2010/main" val="320971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F142B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BFBFBF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29" name="Google Shape;13;p1"/>
          <p:cNvSpPr txBox="1">
            <a:spLocks noGrp="1"/>
          </p:cNvSpPr>
          <p:nvPr>
            <p:ph type="sldNum" idx="12"/>
          </p:nvPr>
        </p:nvSpPr>
        <p:spPr bwMode="auto"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BFBFBF"/>
                </a:solidFill>
              </a:defRPr>
            </a:lvl1pPr>
          </a:lstStyle>
          <a:p>
            <a:fld id="{3DEA6A85-7CB4-42A2-9835-075A8FC6BBA4}" type="slidenum">
              <a:rPr lang="en-GB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338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90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FF7840"/>
        </a:buClr>
        <a:buFont typeface="Arial" panose="020B0604020202020204" pitchFamily="34" charset="0"/>
        <a:defRPr sz="1867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wor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work.gov.au/employee-entitlements/types-of-employe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4" Type="http://schemas.openxmlformats.org/officeDocument/2006/relationships/hyperlink" Target="https://www.business.gov.au/people/hiring/types-of-employme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dirty="0"/>
              <a:t>What is work?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E2335-7A01-B105-6F67-19E849B174F6}"/>
              </a:ext>
            </a:extLst>
          </p:cNvPr>
          <p:cNvSpPr txBox="1"/>
          <p:nvPr/>
        </p:nvSpPr>
        <p:spPr>
          <a:xfrm>
            <a:off x="634791" y="6128747"/>
            <a:ext cx="2372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Amended 14 March 2023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6"/>
            <a:ext cx="10921140" cy="16331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GB" sz="1600" dirty="0">
                <a:solidFill>
                  <a:srgbClr val="002060"/>
                </a:solidFill>
              </a:rPr>
              <a:t>Remember: there are 1,232,700 labourer hire workers employed in Australia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is…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the number of people who are apprentices/trainees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i="1" dirty="0">
                <a:solidFill>
                  <a:srgbClr val="002060"/>
                </a:solidFill>
              </a:rPr>
              <a:t>higher or lower </a:t>
            </a:r>
            <a:r>
              <a:rPr lang="en-GB" sz="2800" dirty="0">
                <a:solidFill>
                  <a:srgbClr val="002060"/>
                </a:solidFill>
              </a:rPr>
              <a:t>than labour hire workers?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7112948" y="3503441"/>
            <a:ext cx="1922586" cy="121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Lower - </a:t>
            </a:r>
          </a:p>
          <a:p>
            <a:pPr marL="0" lvl="0" indent="0" algn="ctr"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269,700 apprentices and trainees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046" y="6527659"/>
            <a:ext cx="8797770" cy="1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1480"/>
            </a:pPr>
            <a:r>
              <a:rPr lang="en-GB" sz="800" dirty="0">
                <a:solidFill>
                  <a:srgbClr val="002060"/>
                </a:solidFill>
              </a:rPr>
              <a:t>https://docs.employment.gov.au/documents/australian-jobs-publication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2944" y="2920752"/>
            <a:ext cx="3222594" cy="27875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Lower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3805" y="2920753"/>
            <a:ext cx="3222594" cy="27875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Higher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5593" y="2760274"/>
            <a:ext cx="868915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2060"/>
                </a:solidFill>
              </a:rPr>
              <a:t>Apprenticeships and traineeships </a:t>
            </a:r>
            <a:r>
              <a:rPr lang="en-AU" sz="2800" dirty="0">
                <a:solidFill>
                  <a:srgbClr val="002060"/>
                </a:solidFill>
              </a:rPr>
              <a:t>are on-the-job training arrangements between an employer and an employee that can lead to a qualification. As well as working, trainees or apprentices have to attend a registered training organisation, such as a TAFE or trade school.</a:t>
            </a:r>
          </a:p>
          <a:p>
            <a:endParaRPr lang="en-A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3" grpId="0"/>
      <p:bldP spid="5" grpId="0" animBg="1"/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6"/>
            <a:ext cx="10921140" cy="16243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>
                <a:solidFill>
                  <a:srgbClr val="002060"/>
                </a:solidFill>
              </a:rPr>
              <a:t>Remember: there are 8,584,500 people employed full-time in Australia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is…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the number of people who are sole traders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i="1" dirty="0">
                <a:solidFill>
                  <a:srgbClr val="002060"/>
                </a:solidFill>
              </a:rPr>
              <a:t>higher or lower</a:t>
            </a:r>
            <a:r>
              <a:rPr lang="en-GB" sz="2800" dirty="0">
                <a:solidFill>
                  <a:srgbClr val="002060"/>
                </a:solidFill>
              </a:rPr>
              <a:t> than full-time employees?</a:t>
            </a:r>
            <a:endParaRPr sz="14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7316001" y="3576164"/>
            <a:ext cx="1654206" cy="149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Lower - </a:t>
            </a:r>
          </a:p>
          <a:p>
            <a:pPr marL="0" lvl="0" indent="0" algn="ctr"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1,400,000 sole traders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1806" y="2929715"/>
            <a:ext cx="3222594" cy="2787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Lower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7600" y="2929715"/>
            <a:ext cx="3222594" cy="2787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Higher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3750" y="2553794"/>
            <a:ext cx="901283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</a:rPr>
              <a:t>An </a:t>
            </a:r>
            <a:r>
              <a:rPr lang="en-AU" sz="2800" b="1" dirty="0">
                <a:solidFill>
                  <a:srgbClr val="002060"/>
                </a:solidFill>
              </a:rPr>
              <a:t>entrepreneur </a:t>
            </a:r>
            <a:r>
              <a:rPr lang="en-AU" sz="2800" dirty="0">
                <a:solidFill>
                  <a:srgbClr val="002060"/>
                </a:solidFill>
              </a:rPr>
              <a:t>is anyone who starts and builds a business. There are many types of entrepreneurs. There are </a:t>
            </a:r>
            <a:r>
              <a:rPr lang="en-AU" sz="2800" i="1" dirty="0">
                <a:solidFill>
                  <a:srgbClr val="002060"/>
                </a:solidFill>
              </a:rPr>
              <a:t>people who are able to turn their interests into a business and make money alone (</a:t>
            </a:r>
            <a:r>
              <a:rPr lang="en-AU" sz="2800" b="1" i="1" dirty="0">
                <a:solidFill>
                  <a:srgbClr val="002060"/>
                </a:solidFill>
              </a:rPr>
              <a:t>sole traders</a:t>
            </a:r>
            <a:r>
              <a:rPr lang="en-AU" sz="2800" i="1" dirty="0">
                <a:solidFill>
                  <a:srgbClr val="002060"/>
                </a:solidFill>
              </a:rPr>
              <a:t>); </a:t>
            </a:r>
            <a:r>
              <a:rPr lang="en-AU" sz="2800" dirty="0">
                <a:solidFill>
                  <a:srgbClr val="002060"/>
                </a:solidFill>
              </a:rPr>
              <a:t>there are people who start a new business but remain small (with just a few employees); and there are high-growth start-ups which focus on getting big from the outset.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046" y="6527659"/>
            <a:ext cx="8797770" cy="1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1480"/>
            </a:pPr>
            <a:r>
              <a:rPr lang="en-GB" sz="800" dirty="0">
                <a:solidFill>
                  <a:srgbClr val="002060"/>
                </a:solidFill>
              </a:rPr>
              <a:t>https://docs.employment.gov.au/documents/australian-jobs-publication</a:t>
            </a:r>
          </a:p>
        </p:txBody>
      </p:sp>
    </p:spTree>
    <p:extLst>
      <p:ext uri="{BB962C8B-B14F-4D97-AF65-F5344CB8AC3E}">
        <p14:creationId xmlns:p14="http://schemas.microsoft.com/office/powerpoint/2010/main" val="15911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5" grpId="0" animBg="1"/>
      <p:bldP spid="2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64193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2800" dirty="0">
                <a:solidFill>
                  <a:srgbClr val="002060"/>
                </a:solidFill>
              </a:rPr>
              <a:t>Have a guess: how many jobs do you think you might have throughout your lifetime?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036064" y="3171703"/>
            <a:ext cx="1808286" cy="131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More than 10 – current estimates are 17 over 5 different industries!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910" y="6500447"/>
            <a:ext cx="11762912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</a:pPr>
            <a:r>
              <a:rPr lang="en-GB" sz="800" dirty="0">
                <a:solidFill>
                  <a:srgbClr val="002060"/>
                </a:solidFill>
              </a:rPr>
              <a:t>https://www.fya.org.au/report/new-work-order/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8911" y="2846335"/>
            <a:ext cx="3222594" cy="27875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More than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6640496" y="2846335"/>
            <a:ext cx="3222594" cy="27875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Less than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339" y="2962856"/>
            <a:ext cx="1049132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Traditionally people have had a career for life. This trend is changing as people demand more from their working lives, resulting in regular </a:t>
            </a:r>
            <a:r>
              <a:rPr lang="en-GB" sz="4000" b="1" dirty="0">
                <a:solidFill>
                  <a:srgbClr val="002060"/>
                </a:solidFill>
              </a:rPr>
              <a:t>career changes </a:t>
            </a:r>
            <a:r>
              <a:rPr lang="en-GB" sz="4000" dirty="0">
                <a:solidFill>
                  <a:srgbClr val="002060"/>
                </a:solidFill>
              </a:rPr>
              <a:t>and retraining.</a:t>
            </a:r>
          </a:p>
        </p:txBody>
      </p:sp>
    </p:spTree>
    <p:extLst>
      <p:ext uri="{BB962C8B-B14F-4D97-AF65-F5344CB8AC3E}">
        <p14:creationId xmlns:p14="http://schemas.microsoft.com/office/powerpoint/2010/main" val="9040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3" grpId="0"/>
      <p:bldP spid="2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9452" y="168914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 b="1" dirty="0">
                <a:solidFill>
                  <a:srgbClr val="002060"/>
                </a:solidFill>
              </a:rPr>
              <a:t>How many did </a:t>
            </a:r>
            <a:r>
              <a:rPr lang="en-GB" sz="3200" dirty="0">
                <a:solidFill>
                  <a:srgbClr val="002060"/>
                </a:solidFill>
              </a:rPr>
              <a:t>y</a:t>
            </a:r>
            <a:r>
              <a:rPr lang="en-GB" sz="3200" b="1" dirty="0">
                <a:solidFill>
                  <a:srgbClr val="002060"/>
                </a:solidFill>
              </a:rPr>
              <a:t>ou get right?</a:t>
            </a: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609599" y="2189286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3600" dirty="0">
                <a:solidFill>
                  <a:srgbClr val="002060"/>
                </a:solidFill>
              </a:rPr>
              <a:t>10?</a:t>
            </a:r>
            <a:endParaRPr sz="3600" dirty="0">
              <a:solidFill>
                <a:srgbClr val="002060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3600" dirty="0">
                <a:solidFill>
                  <a:srgbClr val="002060"/>
                </a:solidFill>
              </a:rPr>
              <a:t>8-9?</a:t>
            </a:r>
            <a:endParaRPr sz="3600" dirty="0">
              <a:solidFill>
                <a:srgbClr val="002060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3600" dirty="0">
                <a:solidFill>
                  <a:srgbClr val="002060"/>
                </a:solidFill>
              </a:rPr>
              <a:t>6-7?</a:t>
            </a:r>
            <a:endParaRPr sz="3600" dirty="0">
              <a:solidFill>
                <a:srgbClr val="002060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3600" dirty="0">
                <a:solidFill>
                  <a:srgbClr val="002060"/>
                </a:solidFill>
              </a:rPr>
              <a:t>5 or under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dirty="0">
              <a:solidFill>
                <a:srgbClr val="002060"/>
              </a:solidFill>
            </a:endParaRPr>
          </a:p>
          <a:p>
            <a:pPr marL="8466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5400" dirty="0">
                <a:solidFill>
                  <a:srgbClr val="002060"/>
                </a:solidFill>
              </a:rPr>
              <a:t>CONGRATULATIONS!</a:t>
            </a:r>
            <a:endParaRPr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Work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971799"/>
            <a:ext cx="10266486" cy="3446585"/>
          </a:xfrm>
        </p:spPr>
        <p:txBody>
          <a:bodyPr numCol="2">
            <a:normAutofit fontScale="92500" lnSpcReduction="10000"/>
          </a:bodyPr>
          <a:lstStyle/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Independent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Seeking success 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Hard working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Wide focus 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Leading others 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Being managed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Group work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Good work/life balance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Using your own ideas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Practical/physical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Theoretical         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Explorative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Reflective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Analytical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Proactive 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Narrow focus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Target driven		</a:t>
            </a:r>
          </a:p>
          <a:p>
            <a:pPr marL="9144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Long hours </a:t>
            </a:r>
            <a:r>
              <a:rPr lang="en-GB" dirty="0"/>
              <a:t>	</a:t>
            </a:r>
          </a:p>
          <a:p>
            <a:pPr lvl="1"/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77053" y="1488274"/>
            <a:ext cx="10883283" cy="1281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Rank under three headings: </a:t>
            </a:r>
          </a:p>
          <a:p>
            <a:pPr marL="114300" indent="0"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Would like				Not sure 			Would not like</a:t>
            </a:r>
          </a:p>
        </p:txBody>
      </p:sp>
    </p:spTree>
    <p:extLst>
      <p:ext uri="{BB962C8B-B14F-4D97-AF65-F5344CB8AC3E}">
        <p14:creationId xmlns:p14="http://schemas.microsoft.com/office/powerpoint/2010/main" val="183875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002060"/>
                </a:solidFill>
              </a:rPr>
              <a:t>Workplace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812801" y="3397910"/>
            <a:ext cx="10512188" cy="317009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Physically active work	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Working outdoors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Working indoors		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Dealing with the public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At home 	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In an office or company premises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On site or at a client’s premises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Desk based  	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Various locations		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In a modern building/office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77053" y="1488274"/>
            <a:ext cx="10883283" cy="1281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Rank under three headings: </a:t>
            </a:r>
          </a:p>
          <a:p>
            <a:pPr marL="114300" indent="0"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Would like				Not sure 			Would not like</a:t>
            </a:r>
          </a:p>
        </p:txBody>
      </p:sp>
    </p:spTree>
    <p:extLst>
      <p:ext uri="{BB962C8B-B14F-4D97-AF65-F5344CB8AC3E}">
        <p14:creationId xmlns:p14="http://schemas.microsoft.com/office/powerpoint/2010/main" val="183076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002060"/>
                </a:solidFill>
              </a:rPr>
              <a:t>Further task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00201"/>
            <a:ext cx="10345784" cy="4525963"/>
          </a:xfrm>
        </p:spPr>
        <p:txBody>
          <a:bodyPr numCol="2">
            <a:normAutofit lnSpcReduction="10000"/>
          </a:bodyPr>
          <a:lstStyle/>
          <a:p>
            <a:pPr marL="11430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Which different types of employment, work styles </a:t>
            </a:r>
          </a:p>
          <a:p>
            <a:pPr marL="11430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and workplace can apply </a:t>
            </a:r>
          </a:p>
          <a:p>
            <a:pPr marL="11430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to these roles:</a:t>
            </a:r>
          </a:p>
          <a:p>
            <a:pPr marL="457200" indent="-342900"/>
            <a:endParaRPr lang="en-GB" sz="2400" dirty="0">
              <a:solidFill>
                <a:srgbClr val="002060"/>
              </a:solidFill>
            </a:endParaRP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Doctor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Hairdresser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Lawyer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Teacher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Accountant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Police officer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Vet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Engineer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Nurse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Designer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Business manager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Research scientist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Performing arts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Motor mechanic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Games designer/developer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</a:rPr>
              <a:t>Bricklayer</a:t>
            </a:r>
          </a:p>
        </p:txBody>
      </p:sp>
    </p:spTree>
    <p:extLst>
      <p:ext uri="{BB962C8B-B14F-4D97-AF65-F5344CB8AC3E}">
        <p14:creationId xmlns:p14="http://schemas.microsoft.com/office/powerpoint/2010/main" val="144911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 b="1" dirty="0">
                <a:solidFill>
                  <a:srgbClr val="002060"/>
                </a:solidFill>
              </a:rPr>
              <a:t>Defining </a:t>
            </a:r>
            <a:r>
              <a:rPr lang="en-GB" sz="3200" dirty="0">
                <a:solidFill>
                  <a:srgbClr val="002060"/>
                </a:solidFill>
              </a:rPr>
              <a:t>w</a:t>
            </a:r>
            <a:r>
              <a:rPr lang="en-GB" sz="3200" b="1" dirty="0">
                <a:solidFill>
                  <a:srgbClr val="002060"/>
                </a:solidFill>
              </a:rPr>
              <a:t>ork</a:t>
            </a: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1400907" y="1872763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GB" sz="5400" dirty="0">
                <a:solidFill>
                  <a:srgbClr val="002060"/>
                </a:solidFill>
              </a:rPr>
              <a:t>“an activity, such as a job, that a person uses physical or mental effort to do, usually for money.”</a:t>
            </a:r>
            <a:endParaRPr dirty="0">
              <a:solidFill>
                <a:srgbClr val="002060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200" u="sng" dirty="0">
                <a:solidFill>
                  <a:srgbClr val="002060"/>
                </a:solidFill>
                <a:hlinkClick r:id="rId3"/>
              </a:rPr>
              <a:t>Cambridge Dictionary</a:t>
            </a:r>
            <a:r>
              <a:rPr lang="en-GB" sz="1200" dirty="0">
                <a:solidFill>
                  <a:srgbClr val="002060"/>
                </a:solidFill>
              </a:rPr>
              <a:t>, accessed 24 June 2020</a:t>
            </a:r>
            <a:endParaRPr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 b="1" dirty="0">
                <a:solidFill>
                  <a:srgbClr val="002060"/>
                </a:solidFill>
              </a:rPr>
              <a:t>Why do people work?</a:t>
            </a: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To earn money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To increase self-esteem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To earn respect or feel respected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Self-improvement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Develop an interest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Enjoyment 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Matches their interests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Socialising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Make a difference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See the world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Learn, develop and challenge themselves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A sense of contributing to the community/wider world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Responsibility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Social identity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</a:pPr>
            <a:r>
              <a:rPr lang="en-GB" dirty="0">
                <a:solidFill>
                  <a:srgbClr val="002060"/>
                </a:solidFill>
              </a:rPr>
              <a:t>To exercise autonomy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 dirty="0">
                <a:solidFill>
                  <a:srgbClr val="002060"/>
                </a:solidFill>
              </a:rPr>
              <a:t>Different types of employment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609599" y="1209585"/>
            <a:ext cx="10576265" cy="433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There are: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5400" dirty="0">
                <a:solidFill>
                  <a:srgbClr val="002060"/>
                </a:solidFill>
              </a:rPr>
              <a:t>12,583,400</a:t>
            </a:r>
            <a:r>
              <a:rPr lang="en-GB" sz="6600" dirty="0">
                <a:solidFill>
                  <a:srgbClr val="002060"/>
                </a:solidFill>
              </a:rPr>
              <a:t> </a:t>
            </a:r>
            <a:r>
              <a:rPr lang="en-GB" sz="4000" dirty="0">
                <a:solidFill>
                  <a:srgbClr val="002060"/>
                </a:solidFill>
              </a:rPr>
              <a:t>people employed in Australia</a:t>
            </a:r>
            <a:endParaRPr lang="en-US" sz="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100" dirty="0">
                <a:solidFill>
                  <a:srgbClr val="002060"/>
                </a:solidFill>
                <a:hlinkClick r:id="rId3"/>
              </a:rPr>
              <a:t>FairWork.gov.au </a:t>
            </a:r>
            <a:r>
              <a:rPr lang="en-US" sz="1100" dirty="0">
                <a:solidFill>
                  <a:srgbClr val="002060"/>
                </a:solidFill>
              </a:rPr>
              <a:t>and </a:t>
            </a:r>
            <a:r>
              <a:rPr lang="en-US" sz="1100" dirty="0">
                <a:solidFill>
                  <a:srgbClr val="002060"/>
                </a:solidFill>
                <a:hlinkClick r:id="rId4"/>
              </a:rPr>
              <a:t>Business.gov.au</a:t>
            </a:r>
            <a:r>
              <a:rPr lang="en-US" sz="1100" dirty="0">
                <a:solidFill>
                  <a:srgbClr val="002060"/>
                </a:solidFill>
              </a:rPr>
              <a:t> identify common types of employment: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100" dirty="0">
              <a:solidFill>
                <a:srgbClr val="002060"/>
              </a:solidFill>
            </a:endParaRPr>
          </a:p>
          <a:p>
            <a:pPr marL="228600" lvl="0" indent="0">
              <a:buNone/>
            </a:pPr>
            <a:r>
              <a:rPr lang="en-AU" sz="1100" dirty="0">
                <a:solidFill>
                  <a:srgbClr val="002060"/>
                </a:solidFill>
              </a:rPr>
              <a:t>•	</a:t>
            </a:r>
            <a:r>
              <a:rPr lang="en-AU" sz="1200" dirty="0">
                <a:solidFill>
                  <a:srgbClr val="002060"/>
                </a:solidFill>
              </a:rPr>
              <a:t>Full-time</a:t>
            </a:r>
          </a:p>
          <a:p>
            <a:pPr marL="228600" lvl="0" indent="0">
              <a:buNone/>
            </a:pPr>
            <a:r>
              <a:rPr lang="en-AU" sz="1200" dirty="0">
                <a:solidFill>
                  <a:srgbClr val="002060"/>
                </a:solidFill>
              </a:rPr>
              <a:t>•	Part-time</a:t>
            </a:r>
          </a:p>
          <a:p>
            <a:pPr marL="228600" lvl="0" indent="0">
              <a:buNone/>
            </a:pPr>
            <a:r>
              <a:rPr lang="en-AU" sz="1200" dirty="0">
                <a:solidFill>
                  <a:srgbClr val="002060"/>
                </a:solidFill>
              </a:rPr>
              <a:t>•	Casual</a:t>
            </a:r>
          </a:p>
          <a:p>
            <a:pPr marL="228600" lvl="0" indent="0">
              <a:buNone/>
            </a:pPr>
            <a:r>
              <a:rPr lang="en-AU" sz="1200" dirty="0">
                <a:solidFill>
                  <a:srgbClr val="002060"/>
                </a:solidFill>
              </a:rPr>
              <a:t>•	Fixed term</a:t>
            </a:r>
          </a:p>
          <a:p>
            <a:pPr marL="228600" lvl="0" indent="0">
              <a:buNone/>
            </a:pPr>
            <a:r>
              <a:rPr lang="en-AU" sz="1200" dirty="0">
                <a:solidFill>
                  <a:srgbClr val="002060"/>
                </a:solidFill>
              </a:rPr>
              <a:t>•	Contractors and labour hire</a:t>
            </a:r>
          </a:p>
          <a:p>
            <a:pPr marL="228600" lvl="0" indent="0">
              <a:buNone/>
            </a:pPr>
            <a:r>
              <a:rPr lang="en-AU" sz="1200" dirty="0">
                <a:solidFill>
                  <a:srgbClr val="002060"/>
                </a:solidFill>
              </a:rPr>
              <a:t>•	Apprentices and trainees</a:t>
            </a:r>
          </a:p>
          <a:p>
            <a:pPr marL="228600" indent="0">
              <a:buNone/>
            </a:pPr>
            <a:r>
              <a:rPr lang="en-AU" sz="1200" dirty="0">
                <a:solidFill>
                  <a:srgbClr val="002060"/>
                </a:solidFill>
              </a:rPr>
              <a:t>•	Sole traders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A74F08-AFB8-4730-9A6B-91F2997CA613}"/>
              </a:ext>
            </a:extLst>
          </p:cNvPr>
          <p:cNvSpPr txBox="1"/>
          <p:nvPr/>
        </p:nvSpPr>
        <p:spPr>
          <a:xfrm>
            <a:off x="4279035" y="6315004"/>
            <a:ext cx="471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0" algn="r">
              <a:buNone/>
            </a:pPr>
            <a:r>
              <a:rPr lang="en-GB" sz="1000" dirty="0"/>
              <a:t>The following statistics are taken from:</a:t>
            </a:r>
          </a:p>
          <a:p>
            <a:pPr marL="228600" lvl="0" indent="0" algn="r">
              <a:buNone/>
            </a:pPr>
            <a:r>
              <a:rPr lang="en-US" sz="1000" dirty="0"/>
              <a:t>https://lmip.gov.au/</a:t>
            </a:r>
            <a:endParaRPr lang="en-AU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969656"/>
            <a:ext cx="8741044" cy="3110344"/>
          </a:xfrm>
        </p:spPr>
        <p:txBody>
          <a:bodyPr/>
          <a:lstStyle/>
          <a:p>
            <a:pPr marL="114300" indent="0">
              <a:buNone/>
            </a:pPr>
            <a:r>
              <a:rPr lang="en-GB" sz="7200" dirty="0">
                <a:solidFill>
                  <a:srgbClr val="002060"/>
                </a:solidFill>
              </a:rPr>
              <a:t>Higher or lower?... Quiz</a:t>
            </a:r>
          </a:p>
        </p:txBody>
      </p:sp>
    </p:spTree>
    <p:extLst>
      <p:ext uri="{BB962C8B-B14F-4D97-AF65-F5344CB8AC3E}">
        <p14:creationId xmlns:p14="http://schemas.microsoft.com/office/powerpoint/2010/main" val="202919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7908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>
                <a:solidFill>
                  <a:srgbClr val="002060"/>
                </a:solidFill>
              </a:rPr>
              <a:t>Remember: there are 12,583,400 people employed in Australia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is…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the number of people working </a:t>
            </a:r>
            <a:r>
              <a:rPr lang="en-GB" sz="2800" b="1" dirty="0">
                <a:solidFill>
                  <a:srgbClr val="002060"/>
                </a:solidFill>
              </a:rPr>
              <a:t>full-time</a:t>
            </a:r>
            <a:br>
              <a:rPr lang="en-GB" sz="2800" b="1" dirty="0">
                <a:solidFill>
                  <a:srgbClr val="002060"/>
                </a:solidFill>
              </a:rPr>
            </a:br>
            <a:r>
              <a:rPr lang="en-GB" sz="2800" i="1" dirty="0">
                <a:solidFill>
                  <a:srgbClr val="002060"/>
                </a:solidFill>
              </a:rPr>
              <a:t>higher or lower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913713" y="3619433"/>
            <a:ext cx="2107224" cy="112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Lower - 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8,584,500 work full-time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3805" y="2920753"/>
            <a:ext cx="3222594" cy="2787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Higher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6028" y="2920753"/>
            <a:ext cx="3222594" cy="2787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Lower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8670" y="3318663"/>
            <a:ext cx="916299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Full time </a:t>
            </a:r>
            <a:r>
              <a:rPr lang="en-GB" sz="4000" dirty="0">
                <a:solidFill>
                  <a:srgbClr val="002060"/>
                </a:solidFill>
              </a:rPr>
              <a:t>workers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dirty="0">
                <a:solidFill>
                  <a:srgbClr val="002060"/>
                </a:solidFill>
              </a:rPr>
              <a:t>are often defined as people who work an average of 38 hours a week.</a:t>
            </a:r>
          </a:p>
        </p:txBody>
      </p:sp>
      <p:sp>
        <p:nvSpPr>
          <p:cNvPr id="6" name="Rectangle 5"/>
          <p:cNvSpPr/>
          <p:nvPr/>
        </p:nvSpPr>
        <p:spPr>
          <a:xfrm>
            <a:off x="-96171" y="6519446"/>
            <a:ext cx="663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0">
              <a:buNone/>
            </a:pPr>
            <a:r>
              <a:rPr lang="en-GB" sz="800" dirty="0">
                <a:solidFill>
                  <a:srgbClr val="002060"/>
                </a:solidFill>
              </a:rPr>
              <a:t>https://lmip.gov.au/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2" grpId="0" animBg="1"/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6"/>
            <a:ext cx="10921140" cy="1777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>
                <a:solidFill>
                  <a:srgbClr val="002060"/>
                </a:solidFill>
              </a:rPr>
              <a:t>Remember: there are 8,584,500 people employed full-time in Australia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is…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the number of people working </a:t>
            </a:r>
            <a:r>
              <a:rPr lang="en-GB" sz="2800" b="1" dirty="0">
                <a:solidFill>
                  <a:srgbClr val="002060"/>
                </a:solidFill>
              </a:rPr>
              <a:t>part-time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i="1" dirty="0">
                <a:solidFill>
                  <a:srgbClr val="002060"/>
                </a:solidFill>
              </a:rPr>
              <a:t>higher or lower </a:t>
            </a:r>
            <a:r>
              <a:rPr lang="en-GB" sz="2800" dirty="0">
                <a:solidFill>
                  <a:srgbClr val="002060"/>
                </a:solidFill>
              </a:rPr>
              <a:t>than full-time?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842989" y="3593571"/>
            <a:ext cx="2089639" cy="115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Lower -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3,998,900 work part-time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263805" y="2920753"/>
            <a:ext cx="3222594" cy="27875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Higher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6511" y="2920753"/>
            <a:ext cx="3222594" cy="27875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3438" y="3345050"/>
            <a:ext cx="934512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Part-time </a:t>
            </a:r>
            <a:r>
              <a:rPr lang="en-GB" sz="4000" dirty="0">
                <a:solidFill>
                  <a:srgbClr val="002060"/>
                </a:solidFill>
              </a:rPr>
              <a:t>workers are defined as those who work fewer regular hours than full-timers.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96171" y="6519446"/>
            <a:ext cx="663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0">
              <a:buNone/>
            </a:pPr>
            <a:r>
              <a:rPr lang="en-GB" sz="800" dirty="0">
                <a:solidFill>
                  <a:srgbClr val="002060"/>
                </a:solidFill>
              </a:rPr>
              <a:t>https://lmip.gov.au/</a:t>
            </a:r>
          </a:p>
        </p:txBody>
      </p:sp>
    </p:spTree>
    <p:extLst>
      <p:ext uri="{BB962C8B-B14F-4D97-AF65-F5344CB8AC3E}">
        <p14:creationId xmlns:p14="http://schemas.microsoft.com/office/powerpoint/2010/main" val="319747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694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>
                <a:solidFill>
                  <a:srgbClr val="002060"/>
                </a:solidFill>
              </a:rPr>
              <a:t>Remember: there are 3,998,500 people employed part-time in Australia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is…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the number of people working a </a:t>
            </a:r>
            <a:r>
              <a:rPr lang="en-GB" sz="2800" b="1" dirty="0">
                <a:solidFill>
                  <a:srgbClr val="002060"/>
                </a:solidFill>
              </a:rPr>
              <a:t>casual job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i="1" dirty="0">
                <a:solidFill>
                  <a:srgbClr val="002060"/>
                </a:solidFill>
              </a:rPr>
              <a:t>higher or lower </a:t>
            </a:r>
            <a:r>
              <a:rPr lang="en-GB" sz="2800" dirty="0">
                <a:solidFill>
                  <a:srgbClr val="002060"/>
                </a:solidFill>
              </a:rPr>
              <a:t>than part-time?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796680" y="3654271"/>
            <a:ext cx="2159978" cy="132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Lower -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2,600,000 casual workers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3805" y="2920753"/>
            <a:ext cx="3222594" cy="27875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Higher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5372" y="2920753"/>
            <a:ext cx="3222594" cy="27875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3750" y="3037272"/>
            <a:ext cx="9012837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Casual workers </a:t>
            </a:r>
            <a:r>
              <a:rPr lang="en-GB" sz="4000" dirty="0">
                <a:solidFill>
                  <a:srgbClr val="002060"/>
                </a:solidFill>
              </a:rPr>
              <a:t>don’t have a </a:t>
            </a:r>
            <a:r>
              <a:rPr lang="en-AU" sz="4000" dirty="0">
                <a:solidFill>
                  <a:srgbClr val="002060"/>
                </a:solidFill>
              </a:rPr>
              <a:t>firm commitment from an employer about how long they will be employed for, or the days (or hours) they will work</a:t>
            </a:r>
            <a:r>
              <a:rPr lang="en-GB" sz="4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96171" y="6519446"/>
            <a:ext cx="663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0">
              <a:buNone/>
            </a:pPr>
            <a:r>
              <a:rPr lang="en-GB" sz="800" dirty="0">
                <a:solidFill>
                  <a:srgbClr val="002060"/>
                </a:solidFill>
              </a:rPr>
              <a:t>https://www.abs.gov.au/statistics/labour/employment-and-unemployment/labour-force-australia-detailed/jul-2020</a:t>
            </a:r>
          </a:p>
        </p:txBody>
      </p:sp>
    </p:spTree>
    <p:extLst>
      <p:ext uri="{BB962C8B-B14F-4D97-AF65-F5344CB8AC3E}">
        <p14:creationId xmlns:p14="http://schemas.microsoft.com/office/powerpoint/2010/main" val="35594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2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599" y="265996"/>
            <a:ext cx="10921140" cy="168405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GB" sz="1600" dirty="0">
                <a:solidFill>
                  <a:srgbClr val="002060"/>
                </a:solidFill>
              </a:rPr>
              <a:t>Remember: there are 2,600,000 casual workers employed in Australia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is…</a:t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the combined number of people who are labour hire workers and contractors </a:t>
            </a:r>
            <a:r>
              <a:rPr lang="en-GB" sz="2800" i="1" dirty="0">
                <a:solidFill>
                  <a:srgbClr val="002060"/>
                </a:solidFill>
              </a:rPr>
              <a:t>higher or lower </a:t>
            </a:r>
            <a:r>
              <a:rPr lang="en-GB" sz="2800" dirty="0">
                <a:solidFill>
                  <a:srgbClr val="002060"/>
                </a:solidFill>
              </a:rPr>
              <a:t>than casual workers?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818220" y="3367307"/>
            <a:ext cx="2151186" cy="133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Lower -  </a:t>
            </a:r>
          </a:p>
          <a:p>
            <a:pPr marL="0" lvl="0" indent="0" algn="ctr"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1,232,700 labour hire workers + 1,100,000 contractors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3805" y="2920753"/>
            <a:ext cx="3222594" cy="27875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Higher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2516" y="2920751"/>
            <a:ext cx="3222594" cy="27875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9581" y="2760279"/>
            <a:ext cx="9012837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</a:rPr>
              <a:t>A </a:t>
            </a:r>
            <a:r>
              <a:rPr lang="en-AU" sz="2800" b="1" dirty="0">
                <a:solidFill>
                  <a:srgbClr val="002060"/>
                </a:solidFill>
              </a:rPr>
              <a:t>contractor </a:t>
            </a:r>
            <a:r>
              <a:rPr lang="en-AU" sz="2800" dirty="0">
                <a:solidFill>
                  <a:srgbClr val="002060"/>
                </a:solidFill>
              </a:rPr>
              <a:t>runs their own business. They usually negotiate their own fees and working arrangements and can work for more than one client at a time. A </a:t>
            </a:r>
            <a:r>
              <a:rPr lang="en-AU" sz="2800" b="1" dirty="0">
                <a:solidFill>
                  <a:srgbClr val="002060"/>
                </a:solidFill>
              </a:rPr>
              <a:t>labour hire worker </a:t>
            </a:r>
            <a:r>
              <a:rPr lang="en-AU" sz="2800" dirty="0">
                <a:solidFill>
                  <a:srgbClr val="002060"/>
                </a:solidFill>
              </a:rPr>
              <a:t>is an employee of an agency which provides the worker's services. If you engage a labour hire worker, you’ll pay the agency a fee for their services.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76" y="6518566"/>
            <a:ext cx="65146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0">
              <a:buNone/>
            </a:pPr>
            <a:r>
              <a:rPr lang="en-GB" sz="800" dirty="0">
                <a:solidFill>
                  <a:srgbClr val="002060"/>
                </a:solidFill>
              </a:rPr>
              <a:t>https://docs.employment.gov.au/documents/australian-jobs-publication</a:t>
            </a:r>
          </a:p>
        </p:txBody>
      </p:sp>
    </p:spTree>
    <p:extLst>
      <p:ext uri="{BB962C8B-B14F-4D97-AF65-F5344CB8AC3E}">
        <p14:creationId xmlns:p14="http://schemas.microsoft.com/office/powerpoint/2010/main" val="22680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2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Theme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E27C7FE1-F30A-4FDA-9711-1FCFD7186A10}" vid="{204C035D-C6E3-49CD-A392-0B092566DD47}"/>
    </a:ext>
  </a:extLst>
</a:theme>
</file>

<file path=ppt/theme/theme2.xml><?xml version="1.0" encoding="utf-8"?>
<a:theme xmlns:a="http://schemas.openxmlformats.org/drawingml/2006/main" name="Morrisby Master Layou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rrisby_Online_17-18_Intro" id="{AA91DEB1-9BCE-454B-AA3B-82CAC317A0C4}" vid="{72CC0030-AAC9-4401-828B-DFAD279E53ED}"/>
    </a:ext>
  </a:extLst>
</a:theme>
</file>

<file path=ppt/theme/theme3.xml><?xml version="1.0" encoding="utf-8"?>
<a:theme xmlns:a="http://schemas.openxmlformats.org/drawingml/2006/main" name="1_Morrisby Master Layou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rrisby_Online_17-18_Intro_new" id="{D4CD16AE-EAB9-40EA-8B59-4B00913A6D61}" vid="{A50BB542-4DBA-4785-BA59-E9EA233D653B}"/>
    </a:ext>
  </a:extLst>
</a:theme>
</file>

<file path=ppt/theme/theme4.xml><?xml version="1.0" encoding="utf-8"?>
<a:theme xmlns:a="http://schemas.openxmlformats.org/drawingml/2006/main" name="2_Morrisby Master Layou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rrisby_Online_17-18_Intro_new" id="{D4CD16AE-EAB9-40EA-8B59-4B00913A6D61}" vid="{19A24A68-64CF-4BBE-871D-754160A089DA}"/>
    </a:ext>
  </a:extLst>
</a:theme>
</file>

<file path=ppt/theme/theme5.xml><?xml version="1.0" encoding="utf-8"?>
<a:theme xmlns:a="http://schemas.openxmlformats.org/drawingml/2006/main" name="3_Morrisby Master Layou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orrisby Master Layou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eta [Compatibility Mode]" id="{3939E7BB-154D-41DC-9F46-D4D4DF4333AE}" vid="{B7F481E6-690B-4B5A-8BE0-73361EBA1803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656</TotalTime>
  <Words>994</Words>
  <Application>Microsoft Office PowerPoint</Application>
  <PresentationFormat>Widescreen</PresentationFormat>
  <Paragraphs>152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Helvetica</vt:lpstr>
      <vt:lpstr>Myriad Pro</vt:lpstr>
      <vt:lpstr>Times New Roman</vt:lpstr>
      <vt:lpstr>Trebuchet MS</vt:lpstr>
      <vt:lpstr>Wingdings</vt:lpstr>
      <vt:lpstr>Theme1</vt:lpstr>
      <vt:lpstr>Morrisby Master Layout</vt:lpstr>
      <vt:lpstr>1_Morrisby Master Layout</vt:lpstr>
      <vt:lpstr>2_Morrisby Master Layout</vt:lpstr>
      <vt:lpstr>3_Morrisby Master Layout</vt:lpstr>
      <vt:lpstr>4_Morrisby Master Layout</vt:lpstr>
      <vt:lpstr>New meta</vt:lpstr>
      <vt:lpstr>What is work?</vt:lpstr>
      <vt:lpstr>Defining work</vt:lpstr>
      <vt:lpstr>Why do people work?</vt:lpstr>
      <vt:lpstr>Different types of employment</vt:lpstr>
      <vt:lpstr>PowerPoint Presentation</vt:lpstr>
      <vt:lpstr>Remember: there are 12,583,400 people employed in Australia is… the number of people working full-time higher or lower?</vt:lpstr>
      <vt:lpstr>Remember: there are 8,584,500 people employed full-time in Australia is… the number of people working part-time higher or lower than full-time?</vt:lpstr>
      <vt:lpstr>Remember: there are 3,998,500 people employed part-time in Australia is… the number of people working a casual job  higher or lower than part-time?</vt:lpstr>
      <vt:lpstr>Remember: there are 2,600,000 casual workers employed in Australia is… the combined number of people who are labour hire workers and contractors higher or lower than casual workers?</vt:lpstr>
      <vt:lpstr>Remember: there are 1,232,700 labourer hire workers employed in Australia is… the number of people who are apprentices/trainees higher or lower than labour hire workers?</vt:lpstr>
      <vt:lpstr>Remember: there are 8,584,500 people employed full-time in Australia is… the number of people who are sole traders higher or lower than full-time employees?</vt:lpstr>
      <vt:lpstr>Have a guess: how many jobs do you think you might have throughout your lifetime?</vt:lpstr>
      <vt:lpstr>How many did you get right?</vt:lpstr>
      <vt:lpstr>Work styles</vt:lpstr>
      <vt:lpstr>Workplace</vt:lpstr>
      <vt:lpstr>Further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work?</dc:title>
  <dc:creator>Jo Carrington</dc:creator>
  <cp:lastModifiedBy>Barry Darnell</cp:lastModifiedBy>
  <cp:revision>70</cp:revision>
  <dcterms:modified xsi:type="dcterms:W3CDTF">2023-03-14T05:06:01Z</dcterms:modified>
</cp:coreProperties>
</file>