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312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84d8fde71e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g84d8fde71e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84d8fde71e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g84d8fde71e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84d8fde71e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84d8fde71e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84d8fde71e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84d8fde71e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84d8fde71e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84d8fde71e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84d8fde71e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84d8fde71e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803520aff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g803520aff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4d8fde7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84d8fde7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4d8fde71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84d8fde71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4d8fde71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84d8fde71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4d8fde71e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84d8fde71e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4d8fde71e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84d8fde71e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84d8fde71e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84d8fde71e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84d8fde71e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84d8fde71e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_Custom Layou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l="59061"/>
          <a:stretch/>
        </p:blipFill>
        <p:spPr>
          <a:xfrm>
            <a:off x="7200901" y="0"/>
            <a:ext cx="49911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 descr="A picture containing drawing, foo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716347" y="3094497"/>
            <a:ext cx="4991100" cy="65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2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2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959861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609599" y="1600201"/>
            <a:ext cx="9474631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3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3" descr="A picture containing food,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520743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207432" cy="438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2"/>
          </p:nvPr>
        </p:nvSpPr>
        <p:spPr>
          <a:xfrm>
            <a:off x="6374968" y="1600201"/>
            <a:ext cx="5207432" cy="438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rgbClr val="003B6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4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4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520743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207432" cy="438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2"/>
          </p:nvPr>
        </p:nvSpPr>
        <p:spPr>
          <a:xfrm>
            <a:off x="6374968" y="1600201"/>
            <a:ext cx="5207432" cy="438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rgbClr val="003B61"/>
              </a:buClr>
              <a:buSzPts val="1800"/>
              <a:buChar char="•"/>
              <a:defRPr>
                <a:solidFill>
                  <a:srgbClr val="003B6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5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5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609600" y="2042047"/>
            <a:ext cx="10859145" cy="105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609600" y="3097283"/>
            <a:ext cx="10859144" cy="1437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6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6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877824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877824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7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7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7067" y="-4233"/>
            <a:ext cx="814493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 descr="A screenshot of a computer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5085" y="1600200"/>
            <a:ext cx="7056967" cy="424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846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499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>
            <a:spLocks noGrp="1"/>
          </p:cNvSpPr>
          <p:nvPr>
            <p:ph type="pic" idx="2"/>
          </p:nvPr>
        </p:nvSpPr>
        <p:spPr>
          <a:xfrm>
            <a:off x="6383867" y="1900767"/>
            <a:ext cx="5393267" cy="3475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8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8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7067" y="-4233"/>
            <a:ext cx="814493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2000" y="266700"/>
            <a:ext cx="4428067" cy="5784851"/>
          </a:xfrm>
          <a:prstGeom prst="rect">
            <a:avLst/>
          </a:prstGeom>
          <a:noFill/>
          <a:ln>
            <a:noFill/>
          </a:ln>
          <a:effectLst>
            <a:outerShdw blurRad="266700" dist="139700" dir="2700000" algn="tl" rotWithShape="0">
              <a:srgbClr val="000000">
                <a:alpha val="17647"/>
              </a:srgbClr>
            </a:outerShdw>
          </a:effectLst>
        </p:spPr>
      </p:pic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609601" y="265997"/>
            <a:ext cx="585019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499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>
            <a:spLocks noGrp="1"/>
          </p:cNvSpPr>
          <p:nvPr>
            <p:ph type="pic" idx="2"/>
          </p:nvPr>
        </p:nvSpPr>
        <p:spPr>
          <a:xfrm>
            <a:off x="7284770" y="449341"/>
            <a:ext cx="4091153" cy="5410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9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9" descr="A picture containing f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59171"/>
          <a:stretch/>
        </p:blipFill>
        <p:spPr>
          <a:xfrm>
            <a:off x="0" y="1"/>
            <a:ext cx="12192000" cy="280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1885243" y="529121"/>
            <a:ext cx="8421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762603" y="2940960"/>
            <a:ext cx="3276655" cy="2721093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2"/>
          </p:nvPr>
        </p:nvSpPr>
        <p:spPr>
          <a:xfrm>
            <a:off x="4457673" y="2940960"/>
            <a:ext cx="3276655" cy="2721093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3"/>
          </p:nvPr>
        </p:nvSpPr>
        <p:spPr>
          <a:xfrm>
            <a:off x="8103983" y="2940960"/>
            <a:ext cx="3276655" cy="2721093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10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609600" y="1278871"/>
            <a:ext cx="47548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7277687" y="1600202"/>
            <a:ext cx="4229685" cy="4392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1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1" descr="A person sitting at a table using a comput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7390"/>
          <a:stretch/>
        </p:blipFill>
        <p:spPr>
          <a:xfrm>
            <a:off x="1301752" y="0"/>
            <a:ext cx="1089024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61458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609600" y="1531376"/>
            <a:ext cx="3614400" cy="258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75000"/>
          <a:stretch/>
        </p:blipFill>
        <p:spPr>
          <a:xfrm>
            <a:off x="9144000" y="0"/>
            <a:ext cx="3048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917499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8534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44818" r="7999"/>
          <a:stretch/>
        </p:blipFill>
        <p:spPr>
          <a:xfrm>
            <a:off x="6438901" y="0"/>
            <a:ext cx="57531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74038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606274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7067" y="-4233"/>
            <a:ext cx="814493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6" descr="A picture containing drawing, foo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716347" y="3094497"/>
            <a:ext cx="4991100" cy="65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_Custom Layou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7" descr="A sunset in the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9373" b="1112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716347" y="3094497"/>
            <a:ext cx="4991100" cy="65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_Custom Layout 2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 l="59061"/>
          <a:stretch/>
        </p:blipFill>
        <p:spPr>
          <a:xfrm>
            <a:off x="7200901" y="0"/>
            <a:ext cx="49911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8" descr="A picture containing drawing, foo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716347" y="3094497"/>
            <a:ext cx="4991100" cy="65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_Custom Layout 3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9" descr="A picture containing drawing, f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9" descr="A person on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8504"/>
          <a:stretch/>
        </p:blipFill>
        <p:spPr>
          <a:xfrm>
            <a:off x="7133168" y="0"/>
            <a:ext cx="505883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716347" y="3094497"/>
            <a:ext cx="4991100" cy="65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_Custom Layout 4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0" descr="A picture containing drawing, f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0" descr="A picture containing computer, sitting, laptop, you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9061"/>
          <a:stretch/>
        </p:blipFill>
        <p:spPr>
          <a:xfrm>
            <a:off x="7200901" y="0"/>
            <a:ext cx="4991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716347" y="3094497"/>
            <a:ext cx="4991100" cy="65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1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73729" t="44746"/>
          <a:stretch/>
        </p:blipFill>
        <p:spPr>
          <a:xfrm>
            <a:off x="8989485" y="3069168"/>
            <a:ext cx="3202516" cy="3788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1092114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609599" y="1600201"/>
            <a:ext cx="874104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2667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09600" y="2667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qualityhumanrights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Challenging workplace stereotypes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19E497-EE14-7AB9-516E-10715A709C5C}"/>
              </a:ext>
            </a:extLst>
          </p:cNvPr>
          <p:cNvSpPr txBox="1"/>
          <p:nvPr/>
        </p:nvSpPr>
        <p:spPr>
          <a:xfrm>
            <a:off x="589449" y="6128747"/>
            <a:ext cx="2312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Amended 14 March 2023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9174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 sz="2467" dirty="0"/>
              <a:t>Who was your choice?</a:t>
            </a:r>
            <a:endParaRPr sz="2467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body" idx="1"/>
          </p:nvPr>
        </p:nvSpPr>
        <p:spPr>
          <a:xfrm>
            <a:off x="609600" y="1409000"/>
            <a:ext cx="83799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1293" lvl="0" indent="-232827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What choice did you make?</a:t>
            </a:r>
            <a:endParaRPr sz="2000" dirty="0">
              <a:solidFill>
                <a:srgbClr val="002060"/>
              </a:solidFill>
            </a:endParaRPr>
          </a:p>
          <a:p>
            <a:pPr marL="241293" lvl="0" indent="-232827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Are you pleased with your hired apprentice?</a:t>
            </a:r>
            <a:endParaRPr sz="2000" dirty="0">
              <a:solidFill>
                <a:srgbClr val="002060"/>
              </a:solidFill>
            </a:endParaRPr>
          </a:p>
          <a:p>
            <a:pPr marL="241293" lvl="0" indent="-245527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Would you have made a different decision if you had the qualifications information first?</a:t>
            </a:r>
            <a:endParaRPr sz="2000" dirty="0">
              <a:solidFill>
                <a:srgbClr val="002060"/>
              </a:solidFill>
            </a:endParaRPr>
          </a:p>
          <a:p>
            <a:pPr marL="241293" lvl="0" indent="-245527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What is wrong with judging people with such little information?</a:t>
            </a:r>
            <a:endParaRPr sz="2000" dirty="0">
              <a:solidFill>
                <a:srgbClr val="002060"/>
              </a:solidFill>
            </a:endParaRPr>
          </a:p>
          <a:p>
            <a:pPr marL="241293" lvl="0" indent="-245527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What do you think influenced your decisions? </a:t>
            </a:r>
            <a:endParaRPr sz="2000" dirty="0">
              <a:solidFill>
                <a:srgbClr val="002060"/>
              </a:solidFill>
            </a:endParaRPr>
          </a:p>
          <a:p>
            <a:pPr marL="241293" lvl="0" indent="-245527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Do you think people often judge people like this in our everyday life?</a:t>
            </a:r>
            <a:endParaRPr sz="2000" dirty="0">
              <a:solidFill>
                <a:srgbClr val="002060"/>
              </a:solidFill>
            </a:endParaRPr>
          </a:p>
          <a:p>
            <a:pPr marL="241293" lvl="0" indent="-245527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What could be the consequences of pre-judging people?</a:t>
            </a:r>
            <a:endParaRPr sz="2000" dirty="0">
              <a:solidFill>
                <a:srgbClr val="002060"/>
              </a:solidFill>
            </a:endParaRPr>
          </a:p>
          <a:p>
            <a:pPr marL="241293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dirty="0"/>
          </a:p>
          <a:p>
            <a:pPr marL="241293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>
              <a:solidFill>
                <a:srgbClr val="003B61"/>
              </a:solidFill>
            </a:endParaRPr>
          </a:p>
          <a:p>
            <a:pPr marL="241293" lvl="0" indent="-1185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None/>
            </a:pPr>
            <a:endParaRPr dirty="0">
              <a:solidFill>
                <a:srgbClr val="003B61"/>
              </a:solidFill>
            </a:endParaRPr>
          </a:p>
          <a:p>
            <a:pPr marL="3429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>
              <a:solidFill>
                <a:srgbClr val="003B6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2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9174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 sz="2467" dirty="0"/>
              <a:t>Stereotypes and prejudice</a:t>
            </a:r>
            <a:endParaRPr sz="2467" dirty="0"/>
          </a:p>
        </p:txBody>
      </p:sp>
      <p:sp>
        <p:nvSpPr>
          <p:cNvPr id="328" name="Google Shape;328;p32"/>
          <p:cNvSpPr txBox="1">
            <a:spLocks noGrp="1"/>
          </p:cNvSpPr>
          <p:nvPr>
            <p:ph type="body" idx="1"/>
          </p:nvPr>
        </p:nvSpPr>
        <p:spPr>
          <a:xfrm>
            <a:off x="609600" y="1409000"/>
            <a:ext cx="83799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1293" lvl="0" indent="-232827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It is wrong to judge people based on their identity and can have negative consequences</a:t>
            </a:r>
            <a:endParaRPr sz="2000" dirty="0">
              <a:solidFill>
                <a:srgbClr val="002060"/>
              </a:solidFill>
            </a:endParaRPr>
          </a:p>
          <a:p>
            <a:pPr marL="241293" lvl="0" indent="-232827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This lesson has explored stereotypes and prejudice</a:t>
            </a:r>
            <a:endParaRPr sz="2000" dirty="0">
              <a:solidFill>
                <a:srgbClr val="002060"/>
              </a:solidFill>
            </a:endParaRPr>
          </a:p>
          <a:p>
            <a:pPr marL="241293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2060"/>
              </a:solidFill>
            </a:endParaRPr>
          </a:p>
          <a:p>
            <a:pPr marL="342900">
              <a:spcBef>
                <a:spcPts val="400"/>
              </a:spcBef>
              <a:buSzPts val="2000"/>
            </a:pPr>
            <a:r>
              <a:rPr lang="en-GB" sz="2000" dirty="0">
                <a:solidFill>
                  <a:srgbClr val="002060"/>
                </a:solidFill>
              </a:rPr>
              <a:t>Outcomes so far are:</a:t>
            </a:r>
          </a:p>
          <a:p>
            <a:pPr marL="800100" lvl="1">
              <a:spcBef>
                <a:spcPts val="400"/>
              </a:spcBef>
              <a:buClr>
                <a:schemeClr val="accent1"/>
              </a:buClr>
              <a:buSzPts val="2000"/>
            </a:pPr>
            <a:r>
              <a:rPr lang="en-GB" sz="2000" dirty="0">
                <a:solidFill>
                  <a:srgbClr val="002060"/>
                </a:solidFill>
              </a:rPr>
              <a:t>Highlighting to you that some people have negative attitudes and what is meant by prejudice and stereotypes</a:t>
            </a:r>
          </a:p>
          <a:p>
            <a:pPr marL="795866" lvl="1">
              <a:spcBef>
                <a:spcPts val="400"/>
              </a:spcBef>
              <a:buClr>
                <a:schemeClr val="accent1"/>
              </a:buClr>
              <a:buSzPts val="2000"/>
            </a:pPr>
            <a:r>
              <a:rPr lang="en-GB" sz="2000" dirty="0">
                <a:solidFill>
                  <a:srgbClr val="002060"/>
                </a:solidFill>
              </a:rPr>
              <a:t>You should be able to recognise your own and others stereotypical and prejudicial attitudes</a:t>
            </a:r>
          </a:p>
          <a:p>
            <a:pPr marL="795866" lvl="1">
              <a:spcBef>
                <a:spcPts val="400"/>
              </a:spcBef>
              <a:buClr>
                <a:schemeClr val="accent1"/>
              </a:buClr>
              <a:buSzPts val="2000"/>
            </a:pPr>
            <a:r>
              <a:rPr lang="en-GB" sz="2000" dirty="0">
                <a:solidFill>
                  <a:srgbClr val="002060"/>
                </a:solidFill>
              </a:rPr>
              <a:t>You should be aware of the negative consequences of prejudice and stereotypes</a:t>
            </a:r>
            <a:endParaRPr sz="2000" dirty="0">
              <a:solidFill>
                <a:srgbClr val="002060"/>
              </a:solidFill>
            </a:endParaRPr>
          </a:p>
          <a:p>
            <a:pPr marL="241293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dirty="0"/>
          </a:p>
          <a:p>
            <a:pPr marL="241293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>
              <a:solidFill>
                <a:srgbClr val="003B61"/>
              </a:solidFill>
            </a:endParaRPr>
          </a:p>
          <a:p>
            <a:pPr marL="241293" lvl="0" indent="-1185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None/>
            </a:pPr>
            <a:endParaRPr dirty="0">
              <a:solidFill>
                <a:srgbClr val="003B61"/>
              </a:solidFill>
            </a:endParaRPr>
          </a:p>
          <a:p>
            <a:pPr marL="3429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>
              <a:solidFill>
                <a:srgbClr val="003B6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3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9174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 sz="2467" dirty="0"/>
              <a:t>Stereotypes and prejudice</a:t>
            </a:r>
            <a:endParaRPr sz="2467" dirty="0"/>
          </a:p>
        </p:txBody>
      </p:sp>
      <p:sp>
        <p:nvSpPr>
          <p:cNvPr id="334" name="Google Shape;334;p33"/>
          <p:cNvSpPr txBox="1">
            <a:spLocks noGrp="1"/>
          </p:cNvSpPr>
          <p:nvPr>
            <p:ph type="body" idx="1"/>
          </p:nvPr>
        </p:nvSpPr>
        <p:spPr>
          <a:xfrm>
            <a:off x="609600" y="1409000"/>
            <a:ext cx="83799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1293" lvl="0" indent="-232827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How would you define or explain stereotypes and prejudice?</a:t>
            </a:r>
            <a:endParaRPr sz="2000" dirty="0">
              <a:solidFill>
                <a:srgbClr val="002060"/>
              </a:solidFill>
            </a:endParaRPr>
          </a:p>
          <a:p>
            <a:pPr marL="241293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dirty="0">
              <a:solidFill>
                <a:srgbClr val="002060"/>
              </a:solidFill>
            </a:endParaRPr>
          </a:p>
          <a:p>
            <a:pPr marL="241293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dirty="0">
              <a:solidFill>
                <a:srgbClr val="002060"/>
              </a:solidFill>
            </a:endParaRPr>
          </a:p>
          <a:p>
            <a:pPr marL="241293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dirty="0">
                <a:solidFill>
                  <a:srgbClr val="002060"/>
                </a:solidFill>
              </a:rPr>
              <a:t>Stereotypes: </a:t>
            </a:r>
            <a:r>
              <a:rPr lang="en-GB" sz="1800" dirty="0">
                <a:solidFill>
                  <a:srgbClr val="002060"/>
                </a:solidFill>
              </a:rPr>
              <a:t>thinking all people who belong to a certain group are the same and labelling them; for example all young people who wear hoodies are thugs</a:t>
            </a:r>
            <a:endParaRPr sz="14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dirty="0">
                <a:solidFill>
                  <a:srgbClr val="002060"/>
                </a:solidFill>
              </a:rPr>
              <a:t>Prejudice: </a:t>
            </a:r>
            <a:r>
              <a:rPr lang="en-GB" sz="1800" dirty="0">
                <a:solidFill>
                  <a:srgbClr val="002060"/>
                </a:solidFill>
              </a:rPr>
              <a:t>judging someone without knowing them, on the basis of what they look like or what group they </a:t>
            </a:r>
            <a:r>
              <a:rPr lang="en-GB" sz="1800">
                <a:solidFill>
                  <a:srgbClr val="002060"/>
                </a:solidFill>
              </a:rPr>
              <a:t>belong to; </a:t>
            </a:r>
            <a:r>
              <a:rPr lang="en-GB" sz="1800" dirty="0">
                <a:solidFill>
                  <a:srgbClr val="002060"/>
                </a:solidFill>
              </a:rPr>
              <a:t>for example all black people are good dancers</a:t>
            </a:r>
            <a:endParaRPr sz="2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dirty="0"/>
          </a:p>
          <a:p>
            <a:pPr marL="241293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>
              <a:solidFill>
                <a:srgbClr val="003B61"/>
              </a:solidFill>
            </a:endParaRPr>
          </a:p>
          <a:p>
            <a:pPr marL="241293" lvl="0" indent="-1185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None/>
            </a:pPr>
            <a:endParaRPr dirty="0">
              <a:solidFill>
                <a:srgbClr val="003B61"/>
              </a:solidFill>
            </a:endParaRPr>
          </a:p>
          <a:p>
            <a:pPr marL="3429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>
              <a:solidFill>
                <a:srgbClr val="003B6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4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9174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 sz="2467" dirty="0"/>
              <a:t>Labelling teenagers</a:t>
            </a:r>
            <a:endParaRPr sz="2467" dirty="0"/>
          </a:p>
        </p:txBody>
      </p:sp>
      <p:sp>
        <p:nvSpPr>
          <p:cNvPr id="340" name="Google Shape;340;p34"/>
          <p:cNvSpPr txBox="1">
            <a:spLocks noGrp="1"/>
          </p:cNvSpPr>
          <p:nvPr>
            <p:ph type="body" idx="1"/>
          </p:nvPr>
        </p:nvSpPr>
        <p:spPr>
          <a:xfrm>
            <a:off x="609600" y="1193975"/>
            <a:ext cx="8379900" cy="4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02060"/>
                </a:solidFill>
              </a:rPr>
              <a:t>Consider:</a:t>
            </a:r>
            <a:endParaRPr sz="2000" b="1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2060"/>
              </a:solidFill>
            </a:endParaRPr>
          </a:p>
          <a:p>
            <a:pPr marL="241293" lvl="0" indent="-232827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How do you think adults, society and the media label teenagers? </a:t>
            </a:r>
            <a:endParaRPr sz="2000" dirty="0">
              <a:solidFill>
                <a:srgbClr val="002060"/>
              </a:solidFill>
            </a:endParaRPr>
          </a:p>
          <a:p>
            <a:pPr marL="241293" lvl="0" indent="-232827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Do different groups of young people get labelled in different ways?</a:t>
            </a:r>
            <a:endParaRPr sz="2000" dirty="0">
              <a:solidFill>
                <a:srgbClr val="002060"/>
              </a:solidFill>
            </a:endParaRPr>
          </a:p>
          <a:p>
            <a:pPr marL="241293" lvl="0" indent="-232827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What prejudiced attitudes or behaviour could this lead to?</a:t>
            </a:r>
            <a:endParaRPr sz="2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02060"/>
                </a:solidFill>
              </a:rPr>
              <a:t>Working in pairs:</a:t>
            </a:r>
            <a:endParaRPr sz="2000" b="1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2060"/>
              </a:solidFill>
            </a:endParaRPr>
          </a:p>
          <a:p>
            <a:pPr marL="241293" lvl="0" indent="-232827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Create a stereotypical image of teenagers or a group of young people</a:t>
            </a:r>
            <a:endParaRPr sz="2000" dirty="0">
              <a:solidFill>
                <a:srgbClr val="002060"/>
              </a:solidFill>
            </a:endParaRPr>
          </a:p>
          <a:p>
            <a:pPr marL="241293" lvl="0" indent="-232827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Decide whether this is fair or not</a:t>
            </a:r>
            <a:endParaRPr sz="2000" dirty="0">
              <a:solidFill>
                <a:srgbClr val="002060"/>
              </a:solidFill>
            </a:endParaRPr>
          </a:p>
          <a:p>
            <a:pPr marL="241293" lvl="0" indent="-232827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Explain the consequences of this label</a:t>
            </a:r>
            <a:endParaRPr dirty="0">
              <a:solidFill>
                <a:srgbClr val="002060"/>
              </a:solidFill>
            </a:endParaRPr>
          </a:p>
          <a:p>
            <a:pPr marL="241293" lvl="0" indent="-1185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None/>
            </a:pPr>
            <a:endParaRPr dirty="0">
              <a:solidFill>
                <a:srgbClr val="003B61"/>
              </a:solidFill>
            </a:endParaRPr>
          </a:p>
          <a:p>
            <a:pPr marL="3429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>
              <a:solidFill>
                <a:srgbClr val="003B6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5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9174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 sz="2467" dirty="0"/>
              <a:t>Labelling teenagers</a:t>
            </a:r>
            <a:endParaRPr sz="2467" dirty="0"/>
          </a:p>
        </p:txBody>
      </p:sp>
      <p:sp>
        <p:nvSpPr>
          <p:cNvPr id="346" name="Google Shape;346;p35"/>
          <p:cNvSpPr txBox="1">
            <a:spLocks noGrp="1"/>
          </p:cNvSpPr>
          <p:nvPr>
            <p:ph type="body" idx="1"/>
          </p:nvPr>
        </p:nvSpPr>
        <p:spPr>
          <a:xfrm>
            <a:off x="609600" y="1409000"/>
            <a:ext cx="83799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/>
          </a:p>
          <a:p>
            <a:pPr marL="241293" lvl="0" indent="-232827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What labels/images did you create?</a:t>
            </a:r>
            <a:endParaRPr sz="2000" dirty="0">
              <a:solidFill>
                <a:srgbClr val="002060"/>
              </a:solidFill>
            </a:endParaRPr>
          </a:p>
          <a:p>
            <a:pPr marL="241293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2060"/>
              </a:solidFill>
            </a:endParaRPr>
          </a:p>
          <a:p>
            <a:pPr marL="241293" lvl="0" indent="-245527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Do you think these labels/images are true or fair?</a:t>
            </a:r>
            <a:endParaRPr sz="2000" dirty="0">
              <a:solidFill>
                <a:srgbClr val="002060"/>
              </a:solidFill>
            </a:endParaRPr>
          </a:p>
          <a:p>
            <a:pPr marL="241293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dirty="0">
              <a:solidFill>
                <a:srgbClr val="002060"/>
              </a:solidFill>
            </a:endParaRPr>
          </a:p>
          <a:p>
            <a:pPr marL="241293" lvl="0" indent="-245527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Could they lead to any problems? </a:t>
            </a:r>
            <a:endParaRPr sz="2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dirty="0">
              <a:solidFill>
                <a:srgbClr val="002060"/>
              </a:solidFill>
            </a:endParaRPr>
          </a:p>
          <a:p>
            <a:pPr marL="241293" lvl="0" indent="-1185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None/>
            </a:pPr>
            <a:endParaRPr dirty="0">
              <a:solidFill>
                <a:srgbClr val="003B61"/>
              </a:solidFill>
            </a:endParaRPr>
          </a:p>
          <a:p>
            <a:pPr marL="3429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>
              <a:solidFill>
                <a:srgbClr val="003B6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6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9174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 sz="2467" dirty="0"/>
              <a:t>Challenging stereotypes</a:t>
            </a:r>
            <a:endParaRPr sz="2467" dirty="0"/>
          </a:p>
        </p:txBody>
      </p:sp>
      <p:sp>
        <p:nvSpPr>
          <p:cNvPr id="352" name="Google Shape;352;p36"/>
          <p:cNvSpPr txBox="1">
            <a:spLocks noGrp="1"/>
          </p:cNvSpPr>
          <p:nvPr>
            <p:ph type="body" idx="1"/>
          </p:nvPr>
        </p:nvSpPr>
        <p:spPr>
          <a:xfrm>
            <a:off x="609600" y="1409000"/>
            <a:ext cx="83799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/>
          </a:p>
          <a:p>
            <a:pPr marL="241293" lvl="0" indent="-232827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Working in pairs, review the statements on the following slide which are all stereotypes</a:t>
            </a:r>
            <a:endParaRPr sz="2000" dirty="0">
              <a:solidFill>
                <a:srgbClr val="002060"/>
              </a:solidFill>
            </a:endParaRPr>
          </a:p>
          <a:p>
            <a:pPr marL="241293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2060"/>
              </a:solidFill>
            </a:endParaRPr>
          </a:p>
          <a:p>
            <a:pPr marL="241293" lvl="0" indent="-245527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Take it in turns to role-play:</a:t>
            </a:r>
          </a:p>
          <a:p>
            <a:pPr marL="795866" lvl="1">
              <a:spcBef>
                <a:spcPts val="40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Char char="‒"/>
            </a:pPr>
            <a:r>
              <a:rPr lang="en-GB" sz="2000" dirty="0">
                <a:solidFill>
                  <a:srgbClr val="002060"/>
                </a:solidFill>
              </a:rPr>
              <a:t>one person says the statement to their partner </a:t>
            </a:r>
          </a:p>
          <a:p>
            <a:pPr marL="795866" lvl="1">
              <a:spcBef>
                <a:spcPts val="40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Char char="‒"/>
            </a:pPr>
            <a:r>
              <a:rPr lang="en-GB" sz="2000" dirty="0">
                <a:solidFill>
                  <a:srgbClr val="002060"/>
                </a:solidFill>
              </a:rPr>
              <a:t>the other person acts in role of the stereotyped group and says:</a:t>
            </a:r>
          </a:p>
          <a:p>
            <a:pPr marL="1253066" lvl="2">
              <a:spcBef>
                <a:spcPts val="40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Char char="‒"/>
            </a:pPr>
            <a:r>
              <a:rPr lang="en-GB" sz="2000" dirty="0">
                <a:solidFill>
                  <a:srgbClr val="002060"/>
                </a:solidFill>
              </a:rPr>
              <a:t>how the statement makes them feel </a:t>
            </a:r>
          </a:p>
          <a:p>
            <a:pPr marL="1253066" lvl="2">
              <a:spcBef>
                <a:spcPts val="40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Char char="‒"/>
            </a:pPr>
            <a:r>
              <a:rPr lang="en-GB" sz="2000" dirty="0">
                <a:solidFill>
                  <a:srgbClr val="002060"/>
                </a:solidFill>
              </a:rPr>
              <a:t>why it isn’t true or fair to label all people like that</a:t>
            </a:r>
            <a:endParaRPr sz="2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002060"/>
                </a:solidFill>
              </a:rPr>
              <a:t>	</a:t>
            </a:r>
            <a:endParaRPr sz="2000" dirty="0">
              <a:solidFill>
                <a:srgbClr val="002060"/>
              </a:solidFill>
            </a:endParaRPr>
          </a:p>
          <a:p>
            <a:pPr marL="241293" lvl="0" indent="-232827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Choose five statements each</a:t>
            </a:r>
            <a:endParaRPr sz="2000" dirty="0">
              <a:solidFill>
                <a:srgbClr val="002060"/>
              </a:solidFill>
            </a:endParaRPr>
          </a:p>
          <a:p>
            <a:pPr marL="241293" lvl="0" indent="-245527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Students will be selected to present their conversation to peers</a:t>
            </a:r>
            <a:endParaRPr sz="2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</a:endParaRPr>
          </a:p>
          <a:p>
            <a:pPr marL="3429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>
              <a:solidFill>
                <a:srgbClr val="003B6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7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9174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 sz="2467" dirty="0">
                <a:solidFill>
                  <a:srgbClr val="002060"/>
                </a:solidFill>
              </a:rPr>
              <a:t>Challenging stereotypes</a:t>
            </a:r>
            <a:endParaRPr sz="2467" dirty="0">
              <a:solidFill>
                <a:srgbClr val="002060"/>
              </a:solidFill>
            </a:endParaRPr>
          </a:p>
        </p:txBody>
      </p:sp>
      <p:sp>
        <p:nvSpPr>
          <p:cNvPr id="358" name="Google Shape;358;p37"/>
          <p:cNvSpPr txBox="1">
            <a:spLocks noGrp="1"/>
          </p:cNvSpPr>
          <p:nvPr>
            <p:ph type="body" idx="1"/>
          </p:nvPr>
        </p:nvSpPr>
        <p:spPr>
          <a:xfrm>
            <a:off x="609600" y="1409000"/>
            <a:ext cx="83799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02060"/>
                </a:solidFill>
              </a:rPr>
              <a:t>Statements:</a:t>
            </a:r>
            <a:endParaRPr sz="2000" b="1" dirty="0">
              <a:solidFill>
                <a:srgbClr val="002060"/>
              </a:solidFill>
            </a:endParaRPr>
          </a:p>
          <a:p>
            <a:pPr lvl="0" indent="-45720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AutoNum type="arabicPeriod"/>
            </a:pPr>
            <a:r>
              <a:rPr lang="en-GB" sz="2000" dirty="0">
                <a:solidFill>
                  <a:srgbClr val="002060"/>
                </a:solidFill>
              </a:rPr>
              <a:t>All gay men are weird</a:t>
            </a:r>
          </a:p>
          <a:p>
            <a:pPr lvl="0" indent="-45720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AutoNum type="arabicPeriod"/>
            </a:pPr>
            <a:r>
              <a:rPr lang="en-GB" sz="2000" dirty="0">
                <a:solidFill>
                  <a:srgbClr val="002060"/>
                </a:solidFill>
              </a:rPr>
              <a:t>The woman’s place is in the home</a:t>
            </a:r>
          </a:p>
          <a:p>
            <a:pPr lvl="0" indent="-45720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AutoNum type="arabicPeriod"/>
            </a:pPr>
            <a:r>
              <a:rPr lang="en-GB" sz="2000" dirty="0">
                <a:solidFill>
                  <a:srgbClr val="002060"/>
                </a:solidFill>
              </a:rPr>
              <a:t>All black people are good at sports</a:t>
            </a:r>
          </a:p>
          <a:p>
            <a:pPr lvl="0" indent="-45720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AutoNum type="arabicPeriod"/>
            </a:pPr>
            <a:r>
              <a:rPr lang="en-GB" sz="2000" dirty="0">
                <a:solidFill>
                  <a:srgbClr val="002060"/>
                </a:solidFill>
              </a:rPr>
              <a:t>You have to talk slowly to a disabled person</a:t>
            </a:r>
          </a:p>
          <a:p>
            <a:pPr lvl="0" indent="-45720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AutoNum type="arabicPeriod"/>
            </a:pPr>
            <a:r>
              <a:rPr lang="en-GB" sz="2000" dirty="0">
                <a:solidFill>
                  <a:srgbClr val="002060"/>
                </a:solidFill>
              </a:rPr>
              <a:t>All kids are lazy</a:t>
            </a:r>
          </a:p>
          <a:p>
            <a:pPr lvl="0" indent="-45720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AutoNum type="arabicPeriod"/>
            </a:pPr>
            <a:r>
              <a:rPr lang="en-GB" sz="2000" dirty="0">
                <a:solidFill>
                  <a:srgbClr val="002060"/>
                </a:solidFill>
              </a:rPr>
              <a:t>Blonde women are stupid</a:t>
            </a:r>
          </a:p>
          <a:p>
            <a:pPr lvl="0" indent="-45720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AutoNum type="arabicPeriod"/>
            </a:pPr>
            <a:r>
              <a:rPr lang="en-GB" sz="2000" dirty="0">
                <a:solidFill>
                  <a:srgbClr val="002060"/>
                </a:solidFill>
              </a:rPr>
              <a:t>Elderly people are frail and boring</a:t>
            </a:r>
          </a:p>
          <a:p>
            <a:pPr lvl="0" indent="-45720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AutoNum type="arabicPeriod"/>
            </a:pPr>
            <a:r>
              <a:rPr lang="en-GB" sz="2000" dirty="0">
                <a:solidFill>
                  <a:srgbClr val="002060"/>
                </a:solidFill>
              </a:rPr>
              <a:t>Boys in hoodies are violent</a:t>
            </a:r>
          </a:p>
          <a:p>
            <a:pPr lvl="0" indent="-45720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AutoNum type="arabicPeriod"/>
            </a:pPr>
            <a:r>
              <a:rPr lang="en-GB" sz="2000" dirty="0">
                <a:solidFill>
                  <a:srgbClr val="002060"/>
                </a:solidFill>
              </a:rPr>
              <a:t>Immigrants are scroungers</a:t>
            </a:r>
          </a:p>
          <a:p>
            <a:pPr lvl="0" indent="-45720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AutoNum type="arabicPeriod"/>
            </a:pPr>
            <a:r>
              <a:rPr lang="en-GB" sz="2000" dirty="0">
                <a:solidFill>
                  <a:srgbClr val="002060"/>
                </a:solidFill>
              </a:rPr>
              <a:t>All gypsies are thieves</a:t>
            </a:r>
          </a:p>
          <a:p>
            <a:pPr lvl="0" indent="-45720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AutoNum type="arabicPeriod"/>
            </a:pPr>
            <a:r>
              <a:rPr lang="en-GB" sz="2000" dirty="0">
                <a:solidFill>
                  <a:srgbClr val="002060"/>
                </a:solidFill>
              </a:rPr>
              <a:t>Boys that cry are gay</a:t>
            </a:r>
            <a:endParaRPr sz="2000" dirty="0">
              <a:solidFill>
                <a:srgbClr val="002060"/>
              </a:solidFill>
            </a:endParaRPr>
          </a:p>
          <a:p>
            <a:pPr marL="241293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</a:endParaRPr>
          </a:p>
          <a:p>
            <a:pPr marL="3429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>
              <a:solidFill>
                <a:srgbClr val="003B6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917499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 sz="2467" dirty="0"/>
              <a:t>Choose your apprentice</a:t>
            </a:r>
            <a:endParaRPr sz="2467" dirty="0"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>
            <a:off x="609600" y="1409000"/>
            <a:ext cx="4965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1293" lvl="0" indent="-2328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 sz="2000" dirty="0">
                <a:solidFill>
                  <a:srgbClr val="003B61"/>
                </a:solidFill>
              </a:rPr>
              <a:t>You are an entrepreneur, like one of the judges on The Apprentice</a:t>
            </a:r>
            <a:endParaRPr sz="2000" dirty="0">
              <a:solidFill>
                <a:srgbClr val="003B61"/>
              </a:solidFill>
            </a:endParaRPr>
          </a:p>
          <a:p>
            <a:pPr marL="241293" lvl="0" indent="-232827" algn="l" rtl="0">
              <a:spcBef>
                <a:spcPts val="40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 sz="2000" dirty="0">
                <a:solidFill>
                  <a:srgbClr val="003B61"/>
                </a:solidFill>
              </a:rPr>
              <a:t>You need to ‘hire’ an engineer to set up life on the moon!</a:t>
            </a:r>
            <a:endParaRPr sz="2000" dirty="0">
              <a:solidFill>
                <a:srgbClr val="003B61"/>
              </a:solidFill>
            </a:endParaRPr>
          </a:p>
          <a:p>
            <a:pPr marL="241293" lvl="0" indent="-245527" algn="l" rtl="0">
              <a:spcBef>
                <a:spcPts val="400"/>
              </a:spcBef>
              <a:spcAft>
                <a:spcPts val="0"/>
              </a:spcAft>
              <a:buClr>
                <a:srgbClr val="FF7840"/>
              </a:buClr>
              <a:buSzPts val="2000"/>
              <a:buChar char="•"/>
            </a:pPr>
            <a:r>
              <a:rPr lang="en-GB" sz="2000" dirty="0">
                <a:solidFill>
                  <a:srgbClr val="003B61"/>
                </a:solidFill>
              </a:rPr>
              <a:t>It’s a big, challenging job that will make history</a:t>
            </a:r>
            <a:endParaRPr sz="2000" dirty="0">
              <a:solidFill>
                <a:srgbClr val="003B61"/>
              </a:solidFill>
            </a:endParaRPr>
          </a:p>
          <a:p>
            <a:pPr marL="241293" lvl="0" indent="-245527" algn="l" rtl="0">
              <a:spcBef>
                <a:spcPts val="400"/>
              </a:spcBef>
              <a:spcAft>
                <a:spcPts val="0"/>
              </a:spcAft>
              <a:buClr>
                <a:srgbClr val="FF7840"/>
              </a:buClr>
              <a:buSzPts val="2000"/>
              <a:buChar char="•"/>
            </a:pPr>
            <a:r>
              <a:rPr lang="en-GB" sz="2000" dirty="0">
                <a:solidFill>
                  <a:srgbClr val="003B61"/>
                </a:solidFill>
              </a:rPr>
              <a:t>It needs the right apprentice - someone with resilience, determination, engineering expertise and great people skills!</a:t>
            </a:r>
            <a:endParaRPr sz="2000" dirty="0">
              <a:solidFill>
                <a:srgbClr val="003B61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dirty="0"/>
          </a:p>
          <a:p>
            <a:pPr marL="241293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>
              <a:solidFill>
                <a:srgbClr val="003B61"/>
              </a:solidFill>
            </a:endParaRPr>
          </a:p>
          <a:p>
            <a:pPr marL="241294" lvl="0" indent="-1185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None/>
            </a:pPr>
            <a:endParaRPr dirty="0">
              <a:solidFill>
                <a:srgbClr val="003B61"/>
              </a:solidFill>
            </a:endParaRPr>
          </a:p>
          <a:p>
            <a:pPr marL="3429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>
              <a:solidFill>
                <a:srgbClr val="003B61"/>
              </a:solidFill>
            </a:endParaRPr>
          </a:p>
        </p:txBody>
      </p:sp>
      <p:pic>
        <p:nvPicPr>
          <p:cNvPr id="154" name="Google Shape;154;p23" descr="http://starchild.gsfc.nasa.gov/Images/StarChild/solar_system_level1/moon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9297" y="1552347"/>
            <a:ext cx="3076575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3"/>
          <p:cNvSpPr txBox="1"/>
          <p:nvPr/>
        </p:nvSpPr>
        <p:spPr>
          <a:xfrm>
            <a:off x="609599" y="5938065"/>
            <a:ext cx="82593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3B61"/>
                </a:solidFill>
              </a:rPr>
              <a:t>The activities in this lesson are used with the permission of the Equality and Human Rights Commission </a:t>
            </a:r>
            <a:r>
              <a:rPr lang="en-GB" u="sng" dirty="0">
                <a:solidFill>
                  <a:srgbClr val="003B61"/>
                </a:solidFill>
                <a:hlinkClick r:id="rId4"/>
              </a:rPr>
              <a:t>https://equalityhumanrights.com/</a:t>
            </a:r>
            <a:endParaRPr dirty="0">
              <a:solidFill>
                <a:srgbClr val="003B6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9174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 sz="2467" dirty="0"/>
              <a:t>Choose your apprentice</a:t>
            </a:r>
            <a:endParaRPr sz="2467" dirty="0"/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1"/>
          </p:nvPr>
        </p:nvSpPr>
        <p:spPr>
          <a:xfrm>
            <a:off x="609600" y="1409000"/>
            <a:ext cx="83799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1293" lvl="0" indent="-232827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Line up the cards in front of you - that is your apprentice line up</a:t>
            </a:r>
            <a:endParaRPr sz="2000" dirty="0">
              <a:solidFill>
                <a:srgbClr val="002060"/>
              </a:solidFill>
            </a:endParaRPr>
          </a:p>
          <a:p>
            <a:pPr marL="241293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2060"/>
              </a:solidFill>
            </a:endParaRPr>
          </a:p>
          <a:p>
            <a:pPr marL="241293" lvl="0" indent="-232827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Each time I reveal a layer of information about each apprentice, you need to ‘fire’ one person by removing them from your line up</a:t>
            </a:r>
            <a:endParaRPr sz="2000" dirty="0">
              <a:solidFill>
                <a:srgbClr val="002060"/>
              </a:solidFill>
            </a:endParaRPr>
          </a:p>
          <a:p>
            <a:pPr marL="241293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dirty="0">
              <a:solidFill>
                <a:srgbClr val="002060"/>
              </a:solidFill>
            </a:endParaRPr>
          </a:p>
          <a:p>
            <a:pPr marL="241293" lvl="0" indent="-245527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Who will you ‘fire’ and ‘hire’?</a:t>
            </a:r>
            <a:endParaRPr sz="2000" dirty="0">
              <a:solidFill>
                <a:srgbClr val="002060"/>
              </a:solidFill>
            </a:endParaRPr>
          </a:p>
          <a:p>
            <a:pPr marL="241293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dirty="0"/>
          </a:p>
          <a:p>
            <a:pPr marL="241293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>
              <a:solidFill>
                <a:srgbClr val="003B61"/>
              </a:solidFill>
            </a:endParaRPr>
          </a:p>
          <a:p>
            <a:pPr marL="241293" lvl="0" indent="-1185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None/>
            </a:pPr>
            <a:endParaRPr dirty="0">
              <a:solidFill>
                <a:srgbClr val="003B61"/>
              </a:solidFill>
            </a:endParaRPr>
          </a:p>
          <a:p>
            <a:pPr marL="3429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>
              <a:solidFill>
                <a:srgbClr val="003B6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9174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 sz="2467" dirty="0"/>
              <a:t>Choose your apprentice</a:t>
            </a:r>
            <a:endParaRPr sz="2467" dirty="0"/>
          </a:p>
        </p:txBody>
      </p:sp>
      <p:sp>
        <p:nvSpPr>
          <p:cNvPr id="167" name="Google Shape;167;p25"/>
          <p:cNvSpPr/>
          <p:nvPr/>
        </p:nvSpPr>
        <p:spPr>
          <a:xfrm>
            <a:off x="720350" y="3198350"/>
            <a:ext cx="947400" cy="947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Ali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68" name="Google Shape;168;p25"/>
          <p:cNvSpPr/>
          <p:nvPr/>
        </p:nvSpPr>
        <p:spPr>
          <a:xfrm>
            <a:off x="1790450" y="3198350"/>
            <a:ext cx="947400" cy="947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Patrick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69" name="Google Shape;169;p25"/>
          <p:cNvSpPr/>
          <p:nvPr/>
        </p:nvSpPr>
        <p:spPr>
          <a:xfrm>
            <a:off x="2860550" y="3198350"/>
            <a:ext cx="947400" cy="947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Jamie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70" name="Google Shape;170;p25"/>
          <p:cNvSpPr/>
          <p:nvPr/>
        </p:nvSpPr>
        <p:spPr>
          <a:xfrm>
            <a:off x="3930650" y="3198350"/>
            <a:ext cx="947400" cy="947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David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71" name="Google Shape;171;p25"/>
          <p:cNvSpPr/>
          <p:nvPr/>
        </p:nvSpPr>
        <p:spPr>
          <a:xfrm>
            <a:off x="5000750" y="3198350"/>
            <a:ext cx="947400" cy="947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Adriana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72" name="Google Shape;172;p25"/>
          <p:cNvSpPr/>
          <p:nvPr/>
        </p:nvSpPr>
        <p:spPr>
          <a:xfrm>
            <a:off x="6070850" y="3198350"/>
            <a:ext cx="947400" cy="947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Hannah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73" name="Google Shape;173;p25"/>
          <p:cNvSpPr/>
          <p:nvPr/>
        </p:nvSpPr>
        <p:spPr>
          <a:xfrm>
            <a:off x="7140950" y="3198350"/>
            <a:ext cx="947400" cy="947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rgbClr val="002060"/>
                </a:solidFill>
              </a:rPr>
              <a:t>Delroy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74" name="Google Shape;174;p25"/>
          <p:cNvSpPr txBox="1"/>
          <p:nvPr/>
        </p:nvSpPr>
        <p:spPr>
          <a:xfrm>
            <a:off x="539262" y="1510833"/>
            <a:ext cx="8232000" cy="14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 dirty="0">
                <a:solidFill>
                  <a:srgbClr val="002060"/>
                </a:solidFill>
              </a:rPr>
              <a:t>The apprentices…</a:t>
            </a:r>
            <a:endParaRPr sz="2000" dirty="0">
              <a:solidFill>
                <a:srgbClr val="002060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 dirty="0">
                <a:solidFill>
                  <a:srgbClr val="002060"/>
                </a:solidFill>
              </a:rPr>
              <a:t>Fire one now so you have six remaining</a:t>
            </a:r>
            <a:endParaRPr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9174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 sz="2467" dirty="0"/>
              <a:t>Choose your apprentice</a:t>
            </a:r>
            <a:endParaRPr sz="2467" dirty="0"/>
          </a:p>
        </p:txBody>
      </p:sp>
      <p:sp>
        <p:nvSpPr>
          <p:cNvPr id="180" name="Google Shape;180;p26"/>
          <p:cNvSpPr txBox="1">
            <a:spLocks noGrp="1"/>
          </p:cNvSpPr>
          <p:nvPr>
            <p:ph type="body" idx="1"/>
          </p:nvPr>
        </p:nvSpPr>
        <p:spPr>
          <a:xfrm>
            <a:off x="609600" y="1409000"/>
            <a:ext cx="83799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1293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00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00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02060"/>
                </a:solidFill>
              </a:rPr>
              <a:t>Fire one now so you have five remaining</a:t>
            </a:r>
            <a:endParaRPr sz="2000" dirty="0">
              <a:solidFill>
                <a:srgbClr val="002060"/>
              </a:solidFill>
            </a:endParaRPr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00"/>
              </a:solidFill>
            </a:endParaRPr>
          </a:p>
          <a:p>
            <a:pPr marL="241293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dirty="0"/>
          </a:p>
          <a:p>
            <a:pPr marL="241293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>
              <a:solidFill>
                <a:srgbClr val="003B61"/>
              </a:solidFill>
            </a:endParaRPr>
          </a:p>
          <a:p>
            <a:pPr marL="241293" lvl="0" indent="-1185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None/>
            </a:pPr>
            <a:endParaRPr dirty="0">
              <a:solidFill>
                <a:srgbClr val="003B61"/>
              </a:solidFill>
            </a:endParaRPr>
          </a:p>
          <a:p>
            <a:pPr marL="3429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>
              <a:solidFill>
                <a:srgbClr val="003B61"/>
              </a:solidFill>
            </a:endParaRPr>
          </a:p>
        </p:txBody>
      </p:sp>
      <p:sp>
        <p:nvSpPr>
          <p:cNvPr id="181" name="Google Shape;181;p26"/>
          <p:cNvSpPr/>
          <p:nvPr/>
        </p:nvSpPr>
        <p:spPr>
          <a:xfrm>
            <a:off x="720350" y="3198350"/>
            <a:ext cx="947400" cy="947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Ali Abdul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82" name="Google Shape;182;p26"/>
          <p:cNvSpPr/>
          <p:nvPr/>
        </p:nvSpPr>
        <p:spPr>
          <a:xfrm>
            <a:off x="1790450" y="3198350"/>
            <a:ext cx="947400" cy="947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Patrick Murphy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83" name="Google Shape;183;p26"/>
          <p:cNvSpPr/>
          <p:nvPr/>
        </p:nvSpPr>
        <p:spPr>
          <a:xfrm>
            <a:off x="2860550" y="3198350"/>
            <a:ext cx="947400" cy="947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Jamie Small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84" name="Google Shape;184;p26"/>
          <p:cNvSpPr/>
          <p:nvPr/>
        </p:nvSpPr>
        <p:spPr>
          <a:xfrm>
            <a:off x="3930650" y="3198350"/>
            <a:ext cx="947400" cy="947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David Campbell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85" name="Google Shape;185;p26"/>
          <p:cNvSpPr/>
          <p:nvPr/>
        </p:nvSpPr>
        <p:spPr>
          <a:xfrm>
            <a:off x="5000750" y="3198350"/>
            <a:ext cx="947400" cy="947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Adriana </a:t>
            </a:r>
            <a:r>
              <a:rPr lang="en-GB" dirty="0" err="1">
                <a:solidFill>
                  <a:srgbClr val="002060"/>
                </a:solidFill>
              </a:rPr>
              <a:t>Carboni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86" name="Google Shape;186;p26"/>
          <p:cNvSpPr/>
          <p:nvPr/>
        </p:nvSpPr>
        <p:spPr>
          <a:xfrm>
            <a:off x="6070850" y="3198350"/>
            <a:ext cx="947400" cy="947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Hannah Mann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87" name="Google Shape;187;p26"/>
          <p:cNvSpPr/>
          <p:nvPr/>
        </p:nvSpPr>
        <p:spPr>
          <a:xfrm>
            <a:off x="7140950" y="3198350"/>
            <a:ext cx="947400" cy="947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rgbClr val="002060"/>
                </a:solidFill>
              </a:rPr>
              <a:t>Delroy</a:t>
            </a:r>
            <a:r>
              <a:rPr lang="en-GB" dirty="0">
                <a:solidFill>
                  <a:srgbClr val="002060"/>
                </a:solidFill>
              </a:rPr>
              <a:t> Bailey</a:t>
            </a:r>
            <a:endParaRPr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9174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 sz="2467" dirty="0"/>
              <a:t>Choose your apprentice</a:t>
            </a:r>
            <a:endParaRPr sz="2467" dirty="0"/>
          </a:p>
        </p:txBody>
      </p:sp>
      <p:sp>
        <p:nvSpPr>
          <p:cNvPr id="193" name="Google Shape;193;p27"/>
          <p:cNvSpPr/>
          <p:nvPr/>
        </p:nvSpPr>
        <p:spPr>
          <a:xfrm>
            <a:off x="720350" y="2694050"/>
            <a:ext cx="947400" cy="966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Ali Abdul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94" name="Google Shape;194;p27"/>
          <p:cNvSpPr/>
          <p:nvPr/>
        </p:nvSpPr>
        <p:spPr>
          <a:xfrm>
            <a:off x="1790450" y="2694050"/>
            <a:ext cx="947400" cy="966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Patrick Murphy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95" name="Google Shape;195;p27"/>
          <p:cNvSpPr/>
          <p:nvPr/>
        </p:nvSpPr>
        <p:spPr>
          <a:xfrm>
            <a:off x="2860550" y="2694050"/>
            <a:ext cx="947400" cy="966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Jamie Small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96" name="Google Shape;196;p27"/>
          <p:cNvSpPr/>
          <p:nvPr/>
        </p:nvSpPr>
        <p:spPr>
          <a:xfrm>
            <a:off x="3930650" y="2694025"/>
            <a:ext cx="947400" cy="966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David Campbell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97" name="Google Shape;197;p27"/>
          <p:cNvSpPr/>
          <p:nvPr/>
        </p:nvSpPr>
        <p:spPr>
          <a:xfrm>
            <a:off x="5000750" y="2694025"/>
            <a:ext cx="947400" cy="966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Adriana </a:t>
            </a:r>
            <a:r>
              <a:rPr lang="en-GB" dirty="0" err="1">
                <a:solidFill>
                  <a:srgbClr val="002060"/>
                </a:solidFill>
              </a:rPr>
              <a:t>Carboni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98" name="Google Shape;198;p27"/>
          <p:cNvSpPr/>
          <p:nvPr/>
        </p:nvSpPr>
        <p:spPr>
          <a:xfrm>
            <a:off x="6070850" y="2703800"/>
            <a:ext cx="947400" cy="947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Hannah Mann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99" name="Google Shape;199;p27"/>
          <p:cNvSpPr/>
          <p:nvPr/>
        </p:nvSpPr>
        <p:spPr>
          <a:xfrm>
            <a:off x="7140950" y="2713550"/>
            <a:ext cx="947400" cy="947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rgbClr val="002060"/>
                </a:solidFill>
              </a:rPr>
              <a:t>Delroy</a:t>
            </a:r>
            <a:r>
              <a:rPr lang="en-GB" dirty="0">
                <a:solidFill>
                  <a:srgbClr val="002060"/>
                </a:solidFill>
              </a:rPr>
              <a:t> Bailey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200" name="Google Shape;200;p27"/>
          <p:cNvPicPr preferRelativeResize="0"/>
          <p:nvPr/>
        </p:nvPicPr>
        <p:blipFill rotWithShape="1">
          <a:blip r:embed="rId3">
            <a:alphaModFix/>
          </a:blip>
          <a:srcRect l="6235"/>
          <a:stretch/>
        </p:blipFill>
        <p:spPr>
          <a:xfrm>
            <a:off x="4929950" y="4134425"/>
            <a:ext cx="102420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7"/>
          <p:cNvPicPr preferRelativeResize="0"/>
          <p:nvPr/>
        </p:nvPicPr>
        <p:blipFill rotWithShape="1">
          <a:blip r:embed="rId4">
            <a:alphaModFix/>
          </a:blip>
          <a:srcRect l="36616" r="18869"/>
          <a:stretch/>
        </p:blipFill>
        <p:spPr>
          <a:xfrm>
            <a:off x="6016825" y="4134425"/>
            <a:ext cx="1152525" cy="1800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Google Shape;202;p27"/>
          <p:cNvCxnSpPr/>
          <p:nvPr/>
        </p:nvCxnSpPr>
        <p:spPr>
          <a:xfrm>
            <a:off x="7612850" y="3651050"/>
            <a:ext cx="11100" cy="41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03" name="Google Shape;203;p27"/>
          <p:cNvPicPr preferRelativeResize="0"/>
          <p:nvPr/>
        </p:nvPicPr>
        <p:blipFill rotWithShape="1">
          <a:blip r:embed="rId5">
            <a:alphaModFix/>
          </a:blip>
          <a:srcRect l="33074"/>
          <a:stretch/>
        </p:blipFill>
        <p:spPr>
          <a:xfrm>
            <a:off x="7140950" y="4174000"/>
            <a:ext cx="1117600" cy="1760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27"/>
          <p:cNvCxnSpPr>
            <a:stCxn id="197" idx="2"/>
          </p:cNvCxnSpPr>
          <p:nvPr/>
        </p:nvCxnSpPr>
        <p:spPr>
          <a:xfrm>
            <a:off x="5474450" y="3660925"/>
            <a:ext cx="90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5" name="Google Shape;205;p27"/>
          <p:cNvCxnSpPr>
            <a:stCxn id="196" idx="2"/>
          </p:cNvCxnSpPr>
          <p:nvPr/>
        </p:nvCxnSpPr>
        <p:spPr>
          <a:xfrm flipH="1">
            <a:off x="4402550" y="3660925"/>
            <a:ext cx="180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6" name="Google Shape;206;p27"/>
          <p:cNvCxnSpPr>
            <a:stCxn id="195" idx="2"/>
          </p:cNvCxnSpPr>
          <p:nvPr/>
        </p:nvCxnSpPr>
        <p:spPr>
          <a:xfrm flipH="1">
            <a:off x="3333950" y="3660950"/>
            <a:ext cx="300" cy="382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7" name="Google Shape;207;p27"/>
          <p:cNvCxnSpPr>
            <a:stCxn id="194" idx="2"/>
          </p:cNvCxnSpPr>
          <p:nvPr/>
        </p:nvCxnSpPr>
        <p:spPr>
          <a:xfrm>
            <a:off x="2264150" y="3660950"/>
            <a:ext cx="270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8" name="Google Shape;208;p27"/>
          <p:cNvCxnSpPr/>
          <p:nvPr/>
        </p:nvCxnSpPr>
        <p:spPr>
          <a:xfrm>
            <a:off x="1186250" y="3641150"/>
            <a:ext cx="9900" cy="39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09" name="Google Shape;209;p27"/>
          <p:cNvPicPr preferRelativeResize="0"/>
          <p:nvPr/>
        </p:nvPicPr>
        <p:blipFill rotWithShape="1">
          <a:blip r:embed="rId6">
            <a:alphaModFix/>
          </a:blip>
          <a:srcRect l="11253"/>
          <a:stretch/>
        </p:blipFill>
        <p:spPr>
          <a:xfrm>
            <a:off x="3884750" y="4134425"/>
            <a:ext cx="102420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7"/>
          <p:cNvPicPr preferRelativeResize="0"/>
          <p:nvPr/>
        </p:nvPicPr>
        <p:blipFill rotWithShape="1">
          <a:blip r:embed="rId7">
            <a:alphaModFix/>
          </a:blip>
          <a:srcRect l="9818" r="6695"/>
          <a:stretch/>
        </p:blipFill>
        <p:spPr>
          <a:xfrm>
            <a:off x="2860550" y="4134425"/>
            <a:ext cx="94740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7"/>
          <p:cNvPicPr preferRelativeResize="0"/>
          <p:nvPr/>
        </p:nvPicPr>
        <p:blipFill rotWithShape="1">
          <a:blip r:embed="rId8">
            <a:alphaModFix/>
          </a:blip>
          <a:srcRect l="10519" t="3122" r="18834" b="3122"/>
          <a:stretch/>
        </p:blipFill>
        <p:spPr>
          <a:xfrm>
            <a:off x="1783500" y="4134425"/>
            <a:ext cx="94740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7"/>
          <p:cNvPicPr preferRelativeResize="0"/>
          <p:nvPr/>
        </p:nvPicPr>
        <p:blipFill rotWithShape="1">
          <a:blip r:embed="rId9">
            <a:alphaModFix/>
          </a:blip>
          <a:srcRect l="24998"/>
          <a:stretch/>
        </p:blipFill>
        <p:spPr>
          <a:xfrm>
            <a:off x="763825" y="4045850"/>
            <a:ext cx="947400" cy="188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27"/>
          <p:cNvCxnSpPr>
            <a:stCxn id="198" idx="2"/>
          </p:cNvCxnSpPr>
          <p:nvPr/>
        </p:nvCxnSpPr>
        <p:spPr>
          <a:xfrm flipH="1">
            <a:off x="6543650" y="3651200"/>
            <a:ext cx="900" cy="40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4" name="Google Shape;214;p27"/>
          <p:cNvSpPr txBox="1"/>
          <p:nvPr/>
        </p:nvSpPr>
        <p:spPr>
          <a:xfrm>
            <a:off x="651275" y="1263050"/>
            <a:ext cx="7785600" cy="13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02060"/>
                </a:solidFill>
              </a:rPr>
              <a:t>Fire one so you now have four remaining</a:t>
            </a:r>
            <a:endParaRPr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9174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 sz="2467" dirty="0"/>
              <a:t>Choose your apprentice</a:t>
            </a:r>
            <a:endParaRPr sz="2467" dirty="0"/>
          </a:p>
        </p:txBody>
      </p:sp>
      <p:sp>
        <p:nvSpPr>
          <p:cNvPr id="220" name="Google Shape;220;p28"/>
          <p:cNvSpPr/>
          <p:nvPr/>
        </p:nvSpPr>
        <p:spPr>
          <a:xfrm>
            <a:off x="720350" y="2694050"/>
            <a:ext cx="947400" cy="966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Ali Abdul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21" name="Google Shape;221;p28"/>
          <p:cNvSpPr/>
          <p:nvPr/>
        </p:nvSpPr>
        <p:spPr>
          <a:xfrm>
            <a:off x="1790450" y="2694050"/>
            <a:ext cx="947400" cy="966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Patrick Murphy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22" name="Google Shape;222;p28"/>
          <p:cNvSpPr/>
          <p:nvPr/>
        </p:nvSpPr>
        <p:spPr>
          <a:xfrm>
            <a:off x="2860550" y="2694050"/>
            <a:ext cx="947400" cy="966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Jamie Small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23" name="Google Shape;223;p28"/>
          <p:cNvSpPr/>
          <p:nvPr/>
        </p:nvSpPr>
        <p:spPr>
          <a:xfrm>
            <a:off x="3930650" y="2694025"/>
            <a:ext cx="947400" cy="966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David Campbell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24" name="Google Shape;224;p28"/>
          <p:cNvSpPr/>
          <p:nvPr/>
        </p:nvSpPr>
        <p:spPr>
          <a:xfrm>
            <a:off x="5000750" y="2694025"/>
            <a:ext cx="947400" cy="966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Adriana </a:t>
            </a:r>
            <a:r>
              <a:rPr lang="en-GB" dirty="0" err="1">
                <a:solidFill>
                  <a:srgbClr val="002060"/>
                </a:solidFill>
              </a:rPr>
              <a:t>Carboni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25" name="Google Shape;225;p28"/>
          <p:cNvSpPr/>
          <p:nvPr/>
        </p:nvSpPr>
        <p:spPr>
          <a:xfrm>
            <a:off x="6070850" y="2703800"/>
            <a:ext cx="947400" cy="947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Hannah Mann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26" name="Google Shape;226;p28"/>
          <p:cNvSpPr/>
          <p:nvPr/>
        </p:nvSpPr>
        <p:spPr>
          <a:xfrm>
            <a:off x="7140950" y="2713550"/>
            <a:ext cx="947400" cy="947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rgbClr val="002060"/>
                </a:solidFill>
              </a:rPr>
              <a:t>Delroy</a:t>
            </a:r>
            <a:r>
              <a:rPr lang="en-GB" dirty="0">
                <a:solidFill>
                  <a:srgbClr val="002060"/>
                </a:solidFill>
              </a:rPr>
              <a:t> Bailey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 rotWithShape="1">
          <a:blip r:embed="rId3">
            <a:alphaModFix/>
          </a:blip>
          <a:srcRect l="6235"/>
          <a:stretch/>
        </p:blipFill>
        <p:spPr>
          <a:xfrm>
            <a:off x="4929950" y="4134425"/>
            <a:ext cx="102420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8"/>
          <p:cNvPicPr preferRelativeResize="0"/>
          <p:nvPr/>
        </p:nvPicPr>
        <p:blipFill rotWithShape="1">
          <a:blip r:embed="rId4">
            <a:alphaModFix/>
          </a:blip>
          <a:srcRect l="36616" r="18869"/>
          <a:stretch/>
        </p:blipFill>
        <p:spPr>
          <a:xfrm>
            <a:off x="6016825" y="4134425"/>
            <a:ext cx="1152525" cy="1800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9" name="Google Shape;229;p28"/>
          <p:cNvCxnSpPr>
            <a:stCxn id="226" idx="2"/>
          </p:cNvCxnSpPr>
          <p:nvPr/>
        </p:nvCxnSpPr>
        <p:spPr>
          <a:xfrm>
            <a:off x="7614650" y="3660950"/>
            <a:ext cx="0" cy="396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30" name="Google Shape;230;p28"/>
          <p:cNvPicPr preferRelativeResize="0"/>
          <p:nvPr/>
        </p:nvPicPr>
        <p:blipFill rotWithShape="1">
          <a:blip r:embed="rId5">
            <a:alphaModFix/>
          </a:blip>
          <a:srcRect l="33074"/>
          <a:stretch/>
        </p:blipFill>
        <p:spPr>
          <a:xfrm>
            <a:off x="7140950" y="4174000"/>
            <a:ext cx="1117600" cy="1760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1" name="Google Shape;231;p28"/>
          <p:cNvCxnSpPr>
            <a:stCxn id="224" idx="2"/>
          </p:cNvCxnSpPr>
          <p:nvPr/>
        </p:nvCxnSpPr>
        <p:spPr>
          <a:xfrm>
            <a:off x="5474450" y="3660925"/>
            <a:ext cx="90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2" name="Google Shape;232;p28"/>
          <p:cNvCxnSpPr>
            <a:stCxn id="223" idx="2"/>
          </p:cNvCxnSpPr>
          <p:nvPr/>
        </p:nvCxnSpPr>
        <p:spPr>
          <a:xfrm flipH="1">
            <a:off x="4402850" y="3660925"/>
            <a:ext cx="150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3" name="Google Shape;233;p28"/>
          <p:cNvCxnSpPr/>
          <p:nvPr/>
        </p:nvCxnSpPr>
        <p:spPr>
          <a:xfrm>
            <a:off x="3334100" y="3646100"/>
            <a:ext cx="300" cy="409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4" name="Google Shape;234;p28"/>
          <p:cNvCxnSpPr>
            <a:stCxn id="221" idx="2"/>
          </p:cNvCxnSpPr>
          <p:nvPr/>
        </p:nvCxnSpPr>
        <p:spPr>
          <a:xfrm>
            <a:off x="2264150" y="3660950"/>
            <a:ext cx="270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5" name="Google Shape;235;p28"/>
          <p:cNvCxnSpPr/>
          <p:nvPr/>
        </p:nvCxnSpPr>
        <p:spPr>
          <a:xfrm>
            <a:off x="1186250" y="3641150"/>
            <a:ext cx="9900" cy="39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36" name="Google Shape;236;p28"/>
          <p:cNvPicPr preferRelativeResize="0"/>
          <p:nvPr/>
        </p:nvPicPr>
        <p:blipFill rotWithShape="1">
          <a:blip r:embed="rId6">
            <a:alphaModFix/>
          </a:blip>
          <a:srcRect l="11253"/>
          <a:stretch/>
        </p:blipFill>
        <p:spPr>
          <a:xfrm>
            <a:off x="3884750" y="4134425"/>
            <a:ext cx="102420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8"/>
          <p:cNvPicPr preferRelativeResize="0"/>
          <p:nvPr/>
        </p:nvPicPr>
        <p:blipFill rotWithShape="1">
          <a:blip r:embed="rId7">
            <a:alphaModFix/>
          </a:blip>
          <a:srcRect l="9818" r="6695"/>
          <a:stretch/>
        </p:blipFill>
        <p:spPr>
          <a:xfrm>
            <a:off x="2860550" y="4134425"/>
            <a:ext cx="94740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8"/>
          <p:cNvPicPr preferRelativeResize="0"/>
          <p:nvPr/>
        </p:nvPicPr>
        <p:blipFill rotWithShape="1">
          <a:blip r:embed="rId8">
            <a:alphaModFix/>
          </a:blip>
          <a:srcRect l="10519" t="3122" r="18834" b="3122"/>
          <a:stretch/>
        </p:blipFill>
        <p:spPr>
          <a:xfrm>
            <a:off x="1783500" y="4134425"/>
            <a:ext cx="94740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8"/>
          <p:cNvPicPr preferRelativeResize="0"/>
          <p:nvPr/>
        </p:nvPicPr>
        <p:blipFill rotWithShape="1">
          <a:blip r:embed="rId9">
            <a:alphaModFix/>
          </a:blip>
          <a:srcRect l="24998"/>
          <a:stretch/>
        </p:blipFill>
        <p:spPr>
          <a:xfrm>
            <a:off x="763825" y="4045850"/>
            <a:ext cx="947400" cy="188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0" name="Google Shape;240;p28"/>
          <p:cNvCxnSpPr>
            <a:stCxn id="225" idx="2"/>
          </p:cNvCxnSpPr>
          <p:nvPr/>
        </p:nvCxnSpPr>
        <p:spPr>
          <a:xfrm>
            <a:off x="6544550" y="3651200"/>
            <a:ext cx="4200" cy="399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1" name="Google Shape;241;p28"/>
          <p:cNvSpPr txBox="1"/>
          <p:nvPr/>
        </p:nvSpPr>
        <p:spPr>
          <a:xfrm>
            <a:off x="651275" y="1263050"/>
            <a:ext cx="7785600" cy="13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02060"/>
                </a:solidFill>
              </a:rPr>
              <a:t>Fire one so you now have three remaining</a:t>
            </a:r>
            <a:endParaRPr sz="2000" b="1" dirty="0">
              <a:solidFill>
                <a:srgbClr val="002060"/>
              </a:solidFill>
            </a:endParaRPr>
          </a:p>
        </p:txBody>
      </p:sp>
      <p:sp>
        <p:nvSpPr>
          <p:cNvPr id="242" name="Google Shape;242;p28"/>
          <p:cNvSpPr txBox="1"/>
          <p:nvPr/>
        </p:nvSpPr>
        <p:spPr>
          <a:xfrm>
            <a:off x="686950" y="5427074"/>
            <a:ext cx="1024200" cy="6582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Hetero- sexual</a:t>
            </a:r>
            <a:endParaRPr dirty="0"/>
          </a:p>
        </p:txBody>
      </p:sp>
      <p:sp>
        <p:nvSpPr>
          <p:cNvPr id="243" name="Google Shape;243;p28"/>
          <p:cNvSpPr txBox="1"/>
          <p:nvPr/>
        </p:nvSpPr>
        <p:spPr>
          <a:xfrm>
            <a:off x="1788025" y="5427074"/>
            <a:ext cx="947400" cy="6582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7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Gay</a:t>
            </a:r>
            <a:endParaRPr dirty="0"/>
          </a:p>
        </p:txBody>
      </p:sp>
      <p:sp>
        <p:nvSpPr>
          <p:cNvPr id="244" name="Google Shape;244;p28"/>
          <p:cNvSpPr txBox="1"/>
          <p:nvPr/>
        </p:nvSpPr>
        <p:spPr>
          <a:xfrm>
            <a:off x="2811575" y="5437050"/>
            <a:ext cx="1024200" cy="648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7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Lesbian</a:t>
            </a:r>
            <a:endParaRPr dirty="0"/>
          </a:p>
        </p:txBody>
      </p:sp>
      <p:sp>
        <p:nvSpPr>
          <p:cNvPr id="33" name="Google Shape;242;p28"/>
          <p:cNvSpPr txBox="1"/>
          <p:nvPr/>
        </p:nvSpPr>
        <p:spPr>
          <a:xfrm>
            <a:off x="3882708" y="5437050"/>
            <a:ext cx="1027430" cy="648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Hetero- sexual</a:t>
            </a:r>
            <a:endParaRPr dirty="0"/>
          </a:p>
        </p:txBody>
      </p:sp>
      <p:sp>
        <p:nvSpPr>
          <p:cNvPr id="34" name="Google Shape;242;p28"/>
          <p:cNvSpPr txBox="1"/>
          <p:nvPr/>
        </p:nvSpPr>
        <p:spPr>
          <a:xfrm>
            <a:off x="4930062" y="5439036"/>
            <a:ext cx="1020469" cy="648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Hetero- sexual</a:t>
            </a:r>
            <a:endParaRPr dirty="0"/>
          </a:p>
        </p:txBody>
      </p:sp>
      <p:sp>
        <p:nvSpPr>
          <p:cNvPr id="35" name="Google Shape;242;p28"/>
          <p:cNvSpPr txBox="1"/>
          <p:nvPr/>
        </p:nvSpPr>
        <p:spPr>
          <a:xfrm>
            <a:off x="6014499" y="5437050"/>
            <a:ext cx="1126449" cy="648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Hetero- sexual</a:t>
            </a:r>
            <a:endParaRPr dirty="0"/>
          </a:p>
        </p:txBody>
      </p:sp>
      <p:sp>
        <p:nvSpPr>
          <p:cNvPr id="36" name="Google Shape;242;p28"/>
          <p:cNvSpPr txBox="1"/>
          <p:nvPr/>
        </p:nvSpPr>
        <p:spPr>
          <a:xfrm>
            <a:off x="7192450" y="5437050"/>
            <a:ext cx="1066100" cy="648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Hetero- sexual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9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9174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 sz="2467" dirty="0"/>
              <a:t>Choose your apprentice</a:t>
            </a:r>
            <a:endParaRPr sz="2467" dirty="0"/>
          </a:p>
        </p:txBody>
      </p:sp>
      <p:sp>
        <p:nvSpPr>
          <p:cNvPr id="254" name="Google Shape;254;p29"/>
          <p:cNvSpPr/>
          <p:nvPr/>
        </p:nvSpPr>
        <p:spPr>
          <a:xfrm>
            <a:off x="720350" y="2694050"/>
            <a:ext cx="947400" cy="966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Ali Abdul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55" name="Google Shape;255;p29"/>
          <p:cNvSpPr/>
          <p:nvPr/>
        </p:nvSpPr>
        <p:spPr>
          <a:xfrm>
            <a:off x="1790450" y="2694050"/>
            <a:ext cx="947400" cy="966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Patrick Murphy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56" name="Google Shape;256;p29"/>
          <p:cNvSpPr/>
          <p:nvPr/>
        </p:nvSpPr>
        <p:spPr>
          <a:xfrm>
            <a:off x="2860550" y="2694050"/>
            <a:ext cx="947400" cy="966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Jamie Small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57" name="Google Shape;257;p29"/>
          <p:cNvSpPr/>
          <p:nvPr/>
        </p:nvSpPr>
        <p:spPr>
          <a:xfrm>
            <a:off x="3930650" y="2694025"/>
            <a:ext cx="947400" cy="966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David Campbell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58" name="Google Shape;258;p29"/>
          <p:cNvSpPr/>
          <p:nvPr/>
        </p:nvSpPr>
        <p:spPr>
          <a:xfrm>
            <a:off x="5000750" y="2694025"/>
            <a:ext cx="947400" cy="966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Adriana </a:t>
            </a:r>
            <a:r>
              <a:rPr lang="en-GB" dirty="0" err="1">
                <a:solidFill>
                  <a:srgbClr val="002060"/>
                </a:solidFill>
              </a:rPr>
              <a:t>Carboni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59" name="Google Shape;259;p29"/>
          <p:cNvSpPr/>
          <p:nvPr/>
        </p:nvSpPr>
        <p:spPr>
          <a:xfrm>
            <a:off x="6070850" y="2703800"/>
            <a:ext cx="947400" cy="947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Hannah Mann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60" name="Google Shape;260;p29"/>
          <p:cNvSpPr/>
          <p:nvPr/>
        </p:nvSpPr>
        <p:spPr>
          <a:xfrm>
            <a:off x="7140950" y="2713550"/>
            <a:ext cx="947400" cy="947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rgbClr val="002060"/>
                </a:solidFill>
              </a:rPr>
              <a:t>Delroy</a:t>
            </a:r>
            <a:r>
              <a:rPr lang="en-GB" dirty="0">
                <a:solidFill>
                  <a:srgbClr val="002060"/>
                </a:solidFill>
              </a:rPr>
              <a:t> Bailey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261" name="Google Shape;261;p29"/>
          <p:cNvPicPr preferRelativeResize="0"/>
          <p:nvPr/>
        </p:nvPicPr>
        <p:blipFill rotWithShape="1">
          <a:blip r:embed="rId3">
            <a:alphaModFix/>
          </a:blip>
          <a:srcRect l="6235"/>
          <a:stretch/>
        </p:blipFill>
        <p:spPr>
          <a:xfrm>
            <a:off x="4970900" y="4134425"/>
            <a:ext cx="98325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9"/>
          <p:cNvPicPr preferRelativeResize="0"/>
          <p:nvPr/>
        </p:nvPicPr>
        <p:blipFill rotWithShape="1">
          <a:blip r:embed="rId4">
            <a:alphaModFix/>
          </a:blip>
          <a:srcRect l="36616" r="18869"/>
          <a:stretch/>
        </p:blipFill>
        <p:spPr>
          <a:xfrm>
            <a:off x="6016825" y="4134425"/>
            <a:ext cx="1152525" cy="1800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Google Shape;263;p29"/>
          <p:cNvCxnSpPr/>
          <p:nvPr/>
        </p:nvCxnSpPr>
        <p:spPr>
          <a:xfrm>
            <a:off x="7617950" y="3651500"/>
            <a:ext cx="3300" cy="418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64" name="Google Shape;264;p29"/>
          <p:cNvPicPr preferRelativeResize="0"/>
          <p:nvPr/>
        </p:nvPicPr>
        <p:blipFill rotWithShape="1">
          <a:blip r:embed="rId5">
            <a:alphaModFix/>
          </a:blip>
          <a:srcRect l="33074"/>
          <a:stretch/>
        </p:blipFill>
        <p:spPr>
          <a:xfrm>
            <a:off x="7140950" y="4174000"/>
            <a:ext cx="1117600" cy="1760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29"/>
          <p:cNvCxnSpPr>
            <a:stCxn id="258" idx="2"/>
          </p:cNvCxnSpPr>
          <p:nvPr/>
        </p:nvCxnSpPr>
        <p:spPr>
          <a:xfrm>
            <a:off x="5474450" y="3660925"/>
            <a:ext cx="90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6" name="Google Shape;266;p29"/>
          <p:cNvCxnSpPr>
            <a:stCxn id="257" idx="2"/>
          </p:cNvCxnSpPr>
          <p:nvPr/>
        </p:nvCxnSpPr>
        <p:spPr>
          <a:xfrm flipH="1">
            <a:off x="4402550" y="3660925"/>
            <a:ext cx="180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7" name="Google Shape;267;p29"/>
          <p:cNvCxnSpPr/>
          <p:nvPr/>
        </p:nvCxnSpPr>
        <p:spPr>
          <a:xfrm flipH="1">
            <a:off x="3333800" y="3670850"/>
            <a:ext cx="300" cy="379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8" name="Google Shape;268;p29"/>
          <p:cNvCxnSpPr>
            <a:stCxn id="255" idx="2"/>
          </p:cNvCxnSpPr>
          <p:nvPr/>
        </p:nvCxnSpPr>
        <p:spPr>
          <a:xfrm>
            <a:off x="2264150" y="3660950"/>
            <a:ext cx="270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9" name="Google Shape;269;p29"/>
          <p:cNvCxnSpPr/>
          <p:nvPr/>
        </p:nvCxnSpPr>
        <p:spPr>
          <a:xfrm>
            <a:off x="1186250" y="3641150"/>
            <a:ext cx="9900" cy="39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70" name="Google Shape;270;p29"/>
          <p:cNvPicPr preferRelativeResize="0"/>
          <p:nvPr/>
        </p:nvPicPr>
        <p:blipFill rotWithShape="1">
          <a:blip r:embed="rId6">
            <a:alphaModFix/>
          </a:blip>
          <a:srcRect l="11253"/>
          <a:stretch/>
        </p:blipFill>
        <p:spPr>
          <a:xfrm>
            <a:off x="3884750" y="4134425"/>
            <a:ext cx="102420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9"/>
          <p:cNvPicPr preferRelativeResize="0"/>
          <p:nvPr/>
        </p:nvPicPr>
        <p:blipFill rotWithShape="1">
          <a:blip r:embed="rId7">
            <a:alphaModFix/>
          </a:blip>
          <a:srcRect l="9818" r="6695"/>
          <a:stretch/>
        </p:blipFill>
        <p:spPr>
          <a:xfrm>
            <a:off x="2860550" y="4134425"/>
            <a:ext cx="94740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9"/>
          <p:cNvPicPr preferRelativeResize="0"/>
          <p:nvPr/>
        </p:nvPicPr>
        <p:blipFill rotWithShape="1">
          <a:blip r:embed="rId8">
            <a:alphaModFix/>
          </a:blip>
          <a:srcRect l="10519" t="3122" r="18834" b="3122"/>
          <a:stretch/>
        </p:blipFill>
        <p:spPr>
          <a:xfrm>
            <a:off x="1783500" y="4134425"/>
            <a:ext cx="94740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9"/>
          <p:cNvPicPr preferRelativeResize="0"/>
          <p:nvPr/>
        </p:nvPicPr>
        <p:blipFill rotWithShape="1">
          <a:blip r:embed="rId9">
            <a:alphaModFix/>
          </a:blip>
          <a:srcRect l="24998"/>
          <a:stretch/>
        </p:blipFill>
        <p:spPr>
          <a:xfrm>
            <a:off x="763825" y="4045850"/>
            <a:ext cx="947400" cy="188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4" name="Google Shape;274;p29"/>
          <p:cNvCxnSpPr>
            <a:stCxn id="259" idx="2"/>
          </p:cNvCxnSpPr>
          <p:nvPr/>
        </p:nvCxnSpPr>
        <p:spPr>
          <a:xfrm>
            <a:off x="6544550" y="3651200"/>
            <a:ext cx="4200" cy="399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5" name="Google Shape;275;p29"/>
          <p:cNvSpPr txBox="1"/>
          <p:nvPr/>
        </p:nvSpPr>
        <p:spPr>
          <a:xfrm>
            <a:off x="651275" y="1263050"/>
            <a:ext cx="7785600" cy="13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02060"/>
                </a:solidFill>
              </a:rPr>
              <a:t>Fire one so you now have two remaining</a:t>
            </a:r>
            <a:endParaRPr sz="2000" b="1" dirty="0">
              <a:solidFill>
                <a:srgbClr val="002060"/>
              </a:solidFill>
            </a:endParaRPr>
          </a:p>
        </p:txBody>
      </p:sp>
      <p:sp>
        <p:nvSpPr>
          <p:cNvPr id="276" name="Google Shape;276;p29"/>
          <p:cNvSpPr txBox="1"/>
          <p:nvPr/>
        </p:nvSpPr>
        <p:spPr>
          <a:xfrm>
            <a:off x="686950" y="5427200"/>
            <a:ext cx="1024200" cy="94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Physically fit but wears glasses</a:t>
            </a:r>
            <a:endParaRPr sz="1300"/>
          </a:p>
        </p:txBody>
      </p:sp>
      <p:sp>
        <p:nvSpPr>
          <p:cNvPr id="277" name="Google Shape;277;p29"/>
          <p:cNvSpPr txBox="1"/>
          <p:nvPr/>
        </p:nvSpPr>
        <p:spPr>
          <a:xfrm>
            <a:off x="1788025" y="5427075"/>
            <a:ext cx="947400" cy="94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/>
              <a:t>Physically and mentally fit</a:t>
            </a:r>
            <a:endParaRPr sz="1300" dirty="0"/>
          </a:p>
        </p:txBody>
      </p:sp>
      <p:sp>
        <p:nvSpPr>
          <p:cNvPr id="278" name="Google Shape;278;p29"/>
          <p:cNvSpPr txBox="1"/>
          <p:nvPr/>
        </p:nvSpPr>
        <p:spPr>
          <a:xfrm>
            <a:off x="2811575" y="5437050"/>
            <a:ext cx="1024200" cy="93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chemeClr val="dk1"/>
                </a:solidFill>
              </a:rPr>
              <a:t>Physically and mentally </a:t>
            </a:r>
            <a:endParaRPr sz="13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dirty="0">
                <a:solidFill>
                  <a:schemeClr val="dk1"/>
                </a:solidFill>
              </a:rPr>
              <a:t>fit</a:t>
            </a:r>
            <a:endParaRPr dirty="0"/>
          </a:p>
        </p:txBody>
      </p:sp>
      <p:sp>
        <p:nvSpPr>
          <p:cNvPr id="279" name="Google Shape;279;p29"/>
          <p:cNvSpPr txBox="1"/>
          <p:nvPr/>
        </p:nvSpPr>
        <p:spPr>
          <a:xfrm>
            <a:off x="3887850" y="5437000"/>
            <a:ext cx="1024200" cy="93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Physically disabled and mentally fit</a:t>
            </a:r>
            <a:endParaRPr sz="1300"/>
          </a:p>
        </p:txBody>
      </p:sp>
      <p:sp>
        <p:nvSpPr>
          <p:cNvPr id="280" name="Google Shape;280;p29"/>
          <p:cNvSpPr txBox="1"/>
          <p:nvPr/>
        </p:nvSpPr>
        <p:spPr>
          <a:xfrm>
            <a:off x="4967799" y="5446925"/>
            <a:ext cx="1002225" cy="92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Physically and mentally fit</a:t>
            </a:r>
            <a:endParaRPr sz="1300"/>
          </a:p>
        </p:txBody>
      </p:sp>
      <p:sp>
        <p:nvSpPr>
          <p:cNvPr id="281" name="Google Shape;281;p29"/>
          <p:cNvSpPr txBox="1"/>
          <p:nvPr/>
        </p:nvSpPr>
        <p:spPr>
          <a:xfrm>
            <a:off x="6022574" y="5456775"/>
            <a:ext cx="1118376" cy="91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/>
              <a:t>Pregnant, physically and mentally fit</a:t>
            </a:r>
            <a:endParaRPr sz="1300" dirty="0"/>
          </a:p>
        </p:txBody>
      </p:sp>
      <p:sp>
        <p:nvSpPr>
          <p:cNvPr id="282" name="Google Shape;282;p29"/>
          <p:cNvSpPr txBox="1"/>
          <p:nvPr/>
        </p:nvSpPr>
        <p:spPr>
          <a:xfrm>
            <a:off x="7193500" y="5456775"/>
            <a:ext cx="1065050" cy="91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/>
              <a:t>Physically fit but suffers with anxiety</a:t>
            </a:r>
            <a:endParaRPr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0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9174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 sz="2467" dirty="0"/>
              <a:t>Choose your apprentice</a:t>
            </a:r>
            <a:endParaRPr sz="2467" dirty="0"/>
          </a:p>
        </p:txBody>
      </p:sp>
      <p:sp>
        <p:nvSpPr>
          <p:cNvPr id="288" name="Google Shape;288;p30"/>
          <p:cNvSpPr/>
          <p:nvPr/>
        </p:nvSpPr>
        <p:spPr>
          <a:xfrm>
            <a:off x="720350" y="2694050"/>
            <a:ext cx="947400" cy="966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Ali Abdul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89" name="Google Shape;289;p30"/>
          <p:cNvSpPr/>
          <p:nvPr/>
        </p:nvSpPr>
        <p:spPr>
          <a:xfrm>
            <a:off x="1790450" y="2694050"/>
            <a:ext cx="947400" cy="966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Patrick Murphy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90" name="Google Shape;290;p30"/>
          <p:cNvSpPr/>
          <p:nvPr/>
        </p:nvSpPr>
        <p:spPr>
          <a:xfrm>
            <a:off x="2860550" y="2694050"/>
            <a:ext cx="947400" cy="966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Jamie Small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91" name="Google Shape;291;p30"/>
          <p:cNvSpPr/>
          <p:nvPr/>
        </p:nvSpPr>
        <p:spPr>
          <a:xfrm>
            <a:off x="3930650" y="2694025"/>
            <a:ext cx="947400" cy="966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David Campbell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92" name="Google Shape;292;p30"/>
          <p:cNvSpPr/>
          <p:nvPr/>
        </p:nvSpPr>
        <p:spPr>
          <a:xfrm>
            <a:off x="5000750" y="2694025"/>
            <a:ext cx="947400" cy="966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Adriana </a:t>
            </a:r>
            <a:r>
              <a:rPr lang="en-GB" dirty="0" err="1">
                <a:solidFill>
                  <a:srgbClr val="002060"/>
                </a:solidFill>
              </a:rPr>
              <a:t>Carboni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93" name="Google Shape;293;p30"/>
          <p:cNvSpPr/>
          <p:nvPr/>
        </p:nvSpPr>
        <p:spPr>
          <a:xfrm>
            <a:off x="6070850" y="2703800"/>
            <a:ext cx="947400" cy="947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Hannah Mann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94" name="Google Shape;294;p30"/>
          <p:cNvSpPr/>
          <p:nvPr/>
        </p:nvSpPr>
        <p:spPr>
          <a:xfrm>
            <a:off x="7140950" y="2713550"/>
            <a:ext cx="947400" cy="947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rgbClr val="002060"/>
                </a:solidFill>
              </a:rPr>
              <a:t>Delroy</a:t>
            </a:r>
            <a:r>
              <a:rPr lang="en-GB" dirty="0">
                <a:solidFill>
                  <a:srgbClr val="002060"/>
                </a:solidFill>
              </a:rPr>
              <a:t> Bailey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295" name="Google Shape;295;p30"/>
          <p:cNvPicPr preferRelativeResize="0"/>
          <p:nvPr/>
        </p:nvPicPr>
        <p:blipFill rotWithShape="1">
          <a:blip r:embed="rId3">
            <a:alphaModFix/>
          </a:blip>
          <a:srcRect l="6235"/>
          <a:stretch/>
        </p:blipFill>
        <p:spPr>
          <a:xfrm>
            <a:off x="4960620" y="4134425"/>
            <a:ext cx="99353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0"/>
          <p:cNvPicPr preferRelativeResize="0"/>
          <p:nvPr/>
        </p:nvPicPr>
        <p:blipFill rotWithShape="1">
          <a:blip r:embed="rId4">
            <a:alphaModFix/>
          </a:blip>
          <a:srcRect l="36616" r="18869"/>
          <a:stretch/>
        </p:blipFill>
        <p:spPr>
          <a:xfrm>
            <a:off x="6016825" y="4134425"/>
            <a:ext cx="1152525" cy="1800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7" name="Google Shape;297;p30"/>
          <p:cNvCxnSpPr>
            <a:stCxn id="294" idx="2"/>
          </p:cNvCxnSpPr>
          <p:nvPr/>
        </p:nvCxnSpPr>
        <p:spPr>
          <a:xfrm>
            <a:off x="7614650" y="3660950"/>
            <a:ext cx="15900" cy="41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98" name="Google Shape;298;p30"/>
          <p:cNvPicPr preferRelativeResize="0"/>
          <p:nvPr/>
        </p:nvPicPr>
        <p:blipFill rotWithShape="1">
          <a:blip r:embed="rId5">
            <a:alphaModFix/>
          </a:blip>
          <a:srcRect l="33074"/>
          <a:stretch/>
        </p:blipFill>
        <p:spPr>
          <a:xfrm>
            <a:off x="7140950" y="4174000"/>
            <a:ext cx="1117600" cy="1760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9" name="Google Shape;299;p30"/>
          <p:cNvCxnSpPr>
            <a:stCxn id="292" idx="2"/>
          </p:cNvCxnSpPr>
          <p:nvPr/>
        </p:nvCxnSpPr>
        <p:spPr>
          <a:xfrm>
            <a:off x="5474450" y="3660925"/>
            <a:ext cx="150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0" name="Google Shape;300;p30"/>
          <p:cNvCxnSpPr>
            <a:stCxn id="291" idx="2"/>
          </p:cNvCxnSpPr>
          <p:nvPr/>
        </p:nvCxnSpPr>
        <p:spPr>
          <a:xfrm flipH="1">
            <a:off x="4403450" y="3660925"/>
            <a:ext cx="900" cy="392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1" name="Google Shape;301;p30"/>
          <p:cNvCxnSpPr>
            <a:stCxn id="290" idx="2"/>
          </p:cNvCxnSpPr>
          <p:nvPr/>
        </p:nvCxnSpPr>
        <p:spPr>
          <a:xfrm>
            <a:off x="3334250" y="3660950"/>
            <a:ext cx="300" cy="382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2" name="Google Shape;302;p30"/>
          <p:cNvCxnSpPr>
            <a:stCxn id="289" idx="2"/>
          </p:cNvCxnSpPr>
          <p:nvPr/>
        </p:nvCxnSpPr>
        <p:spPr>
          <a:xfrm>
            <a:off x="2264150" y="3660950"/>
            <a:ext cx="270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3" name="Google Shape;303;p30"/>
          <p:cNvCxnSpPr/>
          <p:nvPr/>
        </p:nvCxnSpPr>
        <p:spPr>
          <a:xfrm>
            <a:off x="1186250" y="3641150"/>
            <a:ext cx="9900" cy="39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04" name="Google Shape;304;p30"/>
          <p:cNvPicPr preferRelativeResize="0"/>
          <p:nvPr/>
        </p:nvPicPr>
        <p:blipFill rotWithShape="1">
          <a:blip r:embed="rId6">
            <a:alphaModFix/>
          </a:blip>
          <a:srcRect l="11253"/>
          <a:stretch/>
        </p:blipFill>
        <p:spPr>
          <a:xfrm>
            <a:off x="3884750" y="4134425"/>
            <a:ext cx="102420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0"/>
          <p:cNvPicPr preferRelativeResize="0"/>
          <p:nvPr/>
        </p:nvPicPr>
        <p:blipFill rotWithShape="1">
          <a:blip r:embed="rId7">
            <a:alphaModFix/>
          </a:blip>
          <a:srcRect l="9818" r="6695"/>
          <a:stretch/>
        </p:blipFill>
        <p:spPr>
          <a:xfrm>
            <a:off x="2860550" y="4134425"/>
            <a:ext cx="94740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0"/>
          <p:cNvPicPr preferRelativeResize="0"/>
          <p:nvPr/>
        </p:nvPicPr>
        <p:blipFill rotWithShape="1">
          <a:blip r:embed="rId8">
            <a:alphaModFix/>
          </a:blip>
          <a:srcRect l="10519" t="3122" r="18834" b="3122"/>
          <a:stretch/>
        </p:blipFill>
        <p:spPr>
          <a:xfrm>
            <a:off x="1783500" y="4134425"/>
            <a:ext cx="94740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0"/>
          <p:cNvPicPr preferRelativeResize="0"/>
          <p:nvPr/>
        </p:nvPicPr>
        <p:blipFill rotWithShape="1">
          <a:blip r:embed="rId9">
            <a:alphaModFix/>
          </a:blip>
          <a:srcRect l="24998"/>
          <a:stretch/>
        </p:blipFill>
        <p:spPr>
          <a:xfrm>
            <a:off x="763825" y="4045850"/>
            <a:ext cx="947400" cy="188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8" name="Google Shape;308;p30"/>
          <p:cNvCxnSpPr>
            <a:stCxn id="293" idx="2"/>
          </p:cNvCxnSpPr>
          <p:nvPr/>
        </p:nvCxnSpPr>
        <p:spPr>
          <a:xfrm>
            <a:off x="6544550" y="3651200"/>
            <a:ext cx="4500" cy="399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9" name="Google Shape;309;p30"/>
          <p:cNvSpPr txBox="1"/>
          <p:nvPr/>
        </p:nvSpPr>
        <p:spPr>
          <a:xfrm>
            <a:off x="651275" y="1263050"/>
            <a:ext cx="7785600" cy="13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02060"/>
                </a:solidFill>
              </a:rPr>
              <a:t>Fire one so you now have one remaining</a:t>
            </a:r>
            <a:endParaRPr sz="2000" b="1" dirty="0">
              <a:solidFill>
                <a:srgbClr val="002060"/>
              </a:solidFill>
            </a:endParaRPr>
          </a:p>
        </p:txBody>
      </p:sp>
      <p:sp>
        <p:nvSpPr>
          <p:cNvPr id="310" name="Google Shape;310;p30"/>
          <p:cNvSpPr txBox="1"/>
          <p:nvPr/>
        </p:nvSpPr>
        <p:spPr>
          <a:xfrm>
            <a:off x="686950" y="5427200"/>
            <a:ext cx="1024200" cy="94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3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6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rgbClr val="002060"/>
                </a:solidFill>
              </a:rPr>
              <a:t>Ex-Army</a:t>
            </a:r>
            <a:endParaRPr sz="1300" dirty="0">
              <a:solidFill>
                <a:srgbClr val="002060"/>
              </a:solidFill>
            </a:endParaRPr>
          </a:p>
        </p:txBody>
      </p:sp>
      <p:sp>
        <p:nvSpPr>
          <p:cNvPr id="311" name="Google Shape;311;p30"/>
          <p:cNvSpPr txBox="1"/>
          <p:nvPr/>
        </p:nvSpPr>
        <p:spPr>
          <a:xfrm>
            <a:off x="1788025" y="5427075"/>
            <a:ext cx="947400" cy="94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 err="1">
                <a:solidFill>
                  <a:srgbClr val="002060"/>
                </a:solidFill>
              </a:rPr>
              <a:t>Entrepren-eur</a:t>
            </a:r>
            <a:r>
              <a:rPr lang="en-GB" sz="1300" dirty="0">
                <a:solidFill>
                  <a:srgbClr val="002060"/>
                </a:solidFill>
              </a:rPr>
              <a:t> / business man</a:t>
            </a:r>
            <a:endParaRPr sz="1300" dirty="0">
              <a:solidFill>
                <a:srgbClr val="002060"/>
              </a:solidFill>
            </a:endParaRPr>
          </a:p>
        </p:txBody>
      </p:sp>
      <p:sp>
        <p:nvSpPr>
          <p:cNvPr id="312" name="Google Shape;312;p30"/>
          <p:cNvSpPr txBox="1"/>
          <p:nvPr/>
        </p:nvSpPr>
        <p:spPr>
          <a:xfrm>
            <a:off x="2811575" y="5437050"/>
            <a:ext cx="1024200" cy="93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3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5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rgbClr val="002060"/>
                </a:solidFill>
              </a:rPr>
              <a:t>Firewoman</a:t>
            </a:r>
            <a:endParaRPr sz="1300" dirty="0">
              <a:solidFill>
                <a:srgbClr val="002060"/>
              </a:solidFill>
            </a:endParaRPr>
          </a:p>
        </p:txBody>
      </p:sp>
      <p:sp>
        <p:nvSpPr>
          <p:cNvPr id="313" name="Google Shape;313;p30"/>
          <p:cNvSpPr txBox="1"/>
          <p:nvPr/>
        </p:nvSpPr>
        <p:spPr>
          <a:xfrm>
            <a:off x="3887850" y="5437000"/>
            <a:ext cx="1024200" cy="93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5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rgbClr val="002060"/>
                </a:solidFill>
              </a:rPr>
              <a:t>Doctor of engineer-</a:t>
            </a:r>
            <a:endParaRPr sz="13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 err="1">
                <a:solidFill>
                  <a:srgbClr val="002060"/>
                </a:solidFill>
              </a:rPr>
              <a:t>ing</a:t>
            </a:r>
            <a:endParaRPr sz="1300" dirty="0">
              <a:solidFill>
                <a:srgbClr val="002060"/>
              </a:solidFill>
            </a:endParaRPr>
          </a:p>
        </p:txBody>
      </p:sp>
      <p:sp>
        <p:nvSpPr>
          <p:cNvPr id="314" name="Google Shape;314;p30"/>
          <p:cNvSpPr txBox="1"/>
          <p:nvPr/>
        </p:nvSpPr>
        <p:spPr>
          <a:xfrm>
            <a:off x="4945825" y="5446925"/>
            <a:ext cx="1024200" cy="92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4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rgbClr val="002060"/>
                </a:solidFill>
              </a:rPr>
              <a:t>Engineer and project manager</a:t>
            </a:r>
            <a:endParaRPr sz="1300" dirty="0">
              <a:solidFill>
                <a:srgbClr val="002060"/>
              </a:solidFill>
            </a:endParaRPr>
          </a:p>
        </p:txBody>
      </p:sp>
      <p:sp>
        <p:nvSpPr>
          <p:cNvPr id="315" name="Google Shape;315;p30"/>
          <p:cNvSpPr txBox="1"/>
          <p:nvPr/>
        </p:nvSpPr>
        <p:spPr>
          <a:xfrm>
            <a:off x="6016825" y="5456775"/>
            <a:ext cx="1114725" cy="91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3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rgbClr val="002060"/>
                </a:solidFill>
              </a:rPr>
              <a:t>Army engineering officer</a:t>
            </a:r>
            <a:endParaRPr sz="1300" dirty="0">
              <a:solidFill>
                <a:srgbClr val="002060"/>
              </a:solidFill>
            </a:endParaRPr>
          </a:p>
        </p:txBody>
      </p:sp>
      <p:sp>
        <p:nvSpPr>
          <p:cNvPr id="316" name="Google Shape;316;p30"/>
          <p:cNvSpPr txBox="1"/>
          <p:nvPr/>
        </p:nvSpPr>
        <p:spPr>
          <a:xfrm>
            <a:off x="7193500" y="5456775"/>
            <a:ext cx="1082700" cy="91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rgbClr val="002060"/>
                </a:solidFill>
              </a:rPr>
              <a:t>Engineer graduate</a:t>
            </a:r>
            <a:endParaRPr sz="13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 meta">
  <a:themeElements>
    <a:clrScheme name="Custom 1">
      <a:dk1>
        <a:srgbClr val="000000"/>
      </a:dk1>
      <a:lt1>
        <a:srgbClr val="FFFFFF"/>
      </a:lt1>
      <a:dk2>
        <a:srgbClr val="FC5E5B"/>
      </a:dk2>
      <a:lt2>
        <a:srgbClr val="E6E6E6"/>
      </a:lt2>
      <a:accent1>
        <a:srgbClr val="FF7900"/>
      </a:accent1>
      <a:accent2>
        <a:srgbClr val="5D5F67"/>
      </a:accent2>
      <a:accent3>
        <a:srgbClr val="C1007F"/>
      </a:accent3>
      <a:accent4>
        <a:srgbClr val="A0E000"/>
      </a:accent4>
      <a:accent5>
        <a:srgbClr val="2AC9FF"/>
      </a:accent5>
      <a:accent6>
        <a:srgbClr val="002646"/>
      </a:accent6>
      <a:hlink>
        <a:srgbClr val="1979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 meta">
  <a:themeElements>
    <a:clrScheme name="Custom 1">
      <a:dk1>
        <a:srgbClr val="000000"/>
      </a:dk1>
      <a:lt1>
        <a:srgbClr val="FFFFFF"/>
      </a:lt1>
      <a:dk2>
        <a:srgbClr val="FC5E5B"/>
      </a:dk2>
      <a:lt2>
        <a:srgbClr val="E6E6E6"/>
      </a:lt2>
      <a:accent1>
        <a:srgbClr val="FF7900"/>
      </a:accent1>
      <a:accent2>
        <a:srgbClr val="5D5F67"/>
      </a:accent2>
      <a:accent3>
        <a:srgbClr val="C1007F"/>
      </a:accent3>
      <a:accent4>
        <a:srgbClr val="A0E000"/>
      </a:accent4>
      <a:accent5>
        <a:srgbClr val="2AC9FF"/>
      </a:accent5>
      <a:accent6>
        <a:srgbClr val="002646"/>
      </a:accent6>
      <a:hlink>
        <a:srgbClr val="1979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816</Words>
  <Application>Microsoft Office PowerPoint</Application>
  <PresentationFormat>Widescreen</PresentationFormat>
  <Paragraphs>211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New meta</vt:lpstr>
      <vt:lpstr>New meta</vt:lpstr>
      <vt:lpstr>Challenging workplace stereotypes</vt:lpstr>
      <vt:lpstr>Choose your apprentice</vt:lpstr>
      <vt:lpstr>Choose your apprentice</vt:lpstr>
      <vt:lpstr>Choose your apprentice</vt:lpstr>
      <vt:lpstr>Choose your apprentice</vt:lpstr>
      <vt:lpstr>Choose your apprentice</vt:lpstr>
      <vt:lpstr>Choose your apprentice</vt:lpstr>
      <vt:lpstr>Choose your apprentice</vt:lpstr>
      <vt:lpstr>Choose your apprentice</vt:lpstr>
      <vt:lpstr>Who was your choice?</vt:lpstr>
      <vt:lpstr>Stereotypes and prejudice</vt:lpstr>
      <vt:lpstr>Stereotypes and prejudice</vt:lpstr>
      <vt:lpstr>Labelling teenagers</vt:lpstr>
      <vt:lpstr>Labelling teenagers</vt:lpstr>
      <vt:lpstr>Challenging stereotypes</vt:lpstr>
      <vt:lpstr>Challenging stereotypes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Challenging workplace stereotypes</dc:title>
  <dc:creator>Jo Carrington</dc:creator>
  <cp:lastModifiedBy>Barry Darnell</cp:lastModifiedBy>
  <cp:revision>15</cp:revision>
  <dcterms:modified xsi:type="dcterms:W3CDTF">2023-03-14T05:09:30Z</dcterms:modified>
</cp:coreProperties>
</file>