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8" d="100"/>
          <a:sy n="168" d="100"/>
        </p:scale>
        <p:origin x="333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c2cb97d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8c2cb97d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c2cb97dcd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8c2cb97dcd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5452" y="-3789"/>
            <a:ext cx="61085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60" y="3784981"/>
            <a:ext cx="1305717" cy="75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6">
  <p:cSld name="2_Title and Content 6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 descr="A picture containing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59170"/>
          <a:stretch/>
        </p:blipFill>
        <p:spPr>
          <a:xfrm>
            <a:off x="0" y="0"/>
            <a:ext cx="9144000" cy="210002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413932" y="396841"/>
            <a:ext cx="631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571952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2"/>
          </p:nvPr>
        </p:nvSpPr>
        <p:spPr>
          <a:xfrm>
            <a:off x="3343254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3"/>
          </p:nvPr>
        </p:nvSpPr>
        <p:spPr>
          <a:xfrm>
            <a:off x="6077987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11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7">
  <p:cSld name="2_Title and Content 7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2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457199" y="1531535"/>
            <a:ext cx="81444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457200" y="2322962"/>
            <a:ext cx="81444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8">
  <p:cSld name="2_Title and Content 8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457200" y="959153"/>
            <a:ext cx="35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5458265" y="1200151"/>
            <a:ext cx="3172200" cy="3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3" name="Google Shape;93;p13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9">
  <p:cSld name="2_Title and Content 9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5452" y="-3789"/>
            <a:ext cx="61085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6346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47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p14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1587" y="1200151"/>
            <a:ext cx="5291716" cy="318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>
            <a:spLocks noGrp="1"/>
          </p:cNvSpPr>
          <p:nvPr>
            <p:ph type="pic" idx="2"/>
          </p:nvPr>
        </p:nvSpPr>
        <p:spPr>
          <a:xfrm>
            <a:off x="4787900" y="1425575"/>
            <a:ext cx="4044900" cy="26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0">
  <p:cSld name="1_Title and Content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5452" y="-3789"/>
            <a:ext cx="61085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4387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47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1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3325" y="199498"/>
            <a:ext cx="3322194" cy="4339061"/>
          </a:xfrm>
          <a:prstGeom prst="rect">
            <a:avLst/>
          </a:prstGeom>
          <a:noFill/>
          <a:ln>
            <a:noFill/>
          </a:ln>
          <a:effectLst>
            <a:outerShdw blurRad="266700" dist="139700" dir="2700000" algn="tl" rotWithShape="0">
              <a:srgbClr val="000000">
                <a:alpha val="17650"/>
              </a:srgbClr>
            </a:outerShdw>
          </a:effectLst>
        </p:spPr>
      </p:pic>
      <p:sp>
        <p:nvSpPr>
          <p:cNvPr id="111" name="Google Shape;111;p15"/>
          <p:cNvSpPr>
            <a:spLocks noGrp="1"/>
          </p:cNvSpPr>
          <p:nvPr>
            <p:ph type="pic" idx="2"/>
          </p:nvPr>
        </p:nvSpPr>
        <p:spPr>
          <a:xfrm>
            <a:off x="5463577" y="337005"/>
            <a:ext cx="3068400" cy="4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1">
  <p:cSld name="2_Title and Content 10"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 descr="A person sitting at a table using a compu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7390"/>
          <a:stretch/>
        </p:blipFill>
        <p:spPr>
          <a:xfrm>
            <a:off x="976500" y="0"/>
            <a:ext cx="8167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96067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457200" y="1148532"/>
            <a:ext cx="2710800" cy="19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16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1_Custom Layout 3"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4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4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17" descr="A picture containing drawing,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260" y="3784981"/>
            <a:ext cx="1305718" cy="75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 descr="A person on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8504"/>
          <a:stretch/>
        </p:blipFill>
        <p:spPr>
          <a:xfrm>
            <a:off x="5349710" y="0"/>
            <a:ext cx="379428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1_Custom Layout 4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4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4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27" name="Google Shape;127;p18" descr="A picture containing drawing,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260" y="3784981"/>
            <a:ext cx="1305718" cy="75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 descr="A picture containing computer, sitting, laptop, you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9061"/>
          <a:stretch/>
        </p:blipFill>
        <p:spPr>
          <a:xfrm>
            <a:off x="5400674" y="0"/>
            <a:ext cx="37433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2">
  <p:cSld name="2_Title and Content 11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9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B61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descr="A sunset in th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1121" r="9373"/>
          <a:stretch/>
        </p:blipFill>
        <p:spPr>
          <a:xfrm rot="-5400000" flipH="1">
            <a:off x="2000250" y="-2000250"/>
            <a:ext cx="51435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60" y="3784980"/>
            <a:ext cx="1305719" cy="75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 2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l="59061"/>
          <a:stretch/>
        </p:blipFill>
        <p:spPr>
          <a:xfrm>
            <a:off x="5400674" y="0"/>
            <a:ext cx="37433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4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60" y="3784981"/>
            <a:ext cx="1305717" cy="75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44817" r="8001"/>
          <a:stretch/>
        </p:blipFill>
        <p:spPr>
          <a:xfrm>
            <a:off x="4829695" y="0"/>
            <a:ext cx="431430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5553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547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2_Title and Content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5000"/>
          <a:stretch/>
        </p:blipFill>
        <p:spPr>
          <a:xfrm>
            <a:off x="6858000" y="0"/>
            <a:ext cx="2286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688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400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2_Title and Content 2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3729" t="44745"/>
          <a:stretch/>
        </p:blipFill>
        <p:spPr>
          <a:xfrm>
            <a:off x="6741762" y="2301498"/>
            <a:ext cx="2402239" cy="2842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8190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65559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p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2_Title and Content 3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658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583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8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2_Title and Content 4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7199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7106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2" name="Google Shape;62;p9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5">
  <p:cSld name="2_Title and Content 5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A picture containing food,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0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9954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537250" y="1042725"/>
            <a:ext cx="44805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Career management for the future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3FE160-E841-ED21-5F66-13FF402FED40}"/>
              </a:ext>
            </a:extLst>
          </p:cNvPr>
          <p:cNvSpPr txBox="1"/>
          <p:nvPr/>
        </p:nvSpPr>
        <p:spPr>
          <a:xfrm>
            <a:off x="408924" y="4606077"/>
            <a:ext cx="2260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Amended 14 March 2023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8190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GB"/>
              <a:t>What is resilience?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65559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0975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0975" lvl="0" indent="-161925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/>
              <a:t>We all experience setbacks; they are a normal part of life</a:t>
            </a:r>
            <a:endParaRPr/>
          </a:p>
          <a:p>
            <a:pPr marL="180975" lvl="0" indent="0" algn="l" rtl="0">
              <a:spcBef>
                <a:spcPts val="920"/>
              </a:spcBef>
              <a:spcAft>
                <a:spcPts val="0"/>
              </a:spcAft>
              <a:buNone/>
            </a:pPr>
            <a:endParaRPr/>
          </a:p>
          <a:p>
            <a:pPr marL="180975" lvl="0" indent="-161925" algn="l" rtl="0">
              <a:spcBef>
                <a:spcPts val="920"/>
              </a:spcBef>
              <a:spcAft>
                <a:spcPts val="0"/>
              </a:spcAft>
              <a:buSzPts val="1600"/>
              <a:buChar char="•"/>
            </a:pPr>
            <a:r>
              <a:rPr lang="en-GB"/>
              <a:t>Resilience is being able to bounce back when things don’t go to plan</a:t>
            </a:r>
            <a:endParaRPr/>
          </a:p>
          <a:p>
            <a:pPr marL="180975" lvl="0" indent="0" algn="l" rtl="0">
              <a:spcBef>
                <a:spcPts val="920"/>
              </a:spcBef>
              <a:spcAft>
                <a:spcPts val="0"/>
              </a:spcAft>
              <a:buNone/>
            </a:pPr>
            <a:endParaRPr/>
          </a:p>
          <a:p>
            <a:pPr marL="180975" lvl="0" indent="-161925" algn="l" rtl="0">
              <a:spcBef>
                <a:spcPts val="920"/>
              </a:spcBef>
              <a:spcAft>
                <a:spcPts val="0"/>
              </a:spcAft>
              <a:buSzPts val="1600"/>
              <a:buChar char="•"/>
            </a:pPr>
            <a:r>
              <a:rPr lang="en-GB"/>
              <a:t>Resilience is the ability to adapt and grow through adversity</a:t>
            </a:r>
            <a:endParaRPr/>
          </a:p>
          <a:p>
            <a:pPr marL="180975" lvl="0" indent="0" algn="l" rtl="0">
              <a:spcBef>
                <a:spcPts val="920"/>
              </a:spcBef>
              <a:spcAft>
                <a:spcPts val="0"/>
              </a:spcAft>
              <a:buNone/>
            </a:pPr>
            <a:endParaRPr/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457200" y="46937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688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What do resilient people do?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400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AutoNum type="arabicPeriod"/>
            </a:pPr>
            <a:r>
              <a:rPr lang="en-GB" dirty="0"/>
              <a:t> Set themselves goals</a:t>
            </a: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/>
              <a:t> Pick themselves up after a setback</a:t>
            </a: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/>
              <a:t> Ask others for help</a:t>
            </a: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/>
              <a:t> Take responsibility for their actions</a:t>
            </a: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/>
              <a:t> Accept that some things change or don’t go according to plan</a:t>
            </a: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/>
              <a:t> Take good care of themselves</a:t>
            </a: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/>
              <a:t> Have a positive approach to life</a:t>
            </a: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/>
              <a:t> Have a growth </a:t>
            </a:r>
            <a:r>
              <a:rPr lang="en-GB" dirty="0" err="1"/>
              <a:t>mindset</a:t>
            </a: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GB" dirty="0"/>
              <a:t> Try their hardest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22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688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Jaclyn’s story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400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/>
              <a:t>How does Jaclyn feel about her work?</a:t>
            </a:r>
            <a:endParaRPr dirty="0"/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How resilient is she?</a:t>
            </a:r>
            <a:endParaRPr dirty="0"/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Does she have a growth mindset?</a:t>
            </a:r>
            <a:endParaRPr dirty="0"/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After listening to Jaclyn’s story, how might you overcome challenges in the future?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8190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Review learning outcomes</a:t>
            </a:r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65559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/>
              <a:t>Can you define resilience?</a:t>
            </a:r>
            <a:endParaRPr/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Why is resilience important for developing and managing your career?</a:t>
            </a:r>
            <a:endParaRPr/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Do you feel able to identify how to demonstrate resilience in challenging situations?</a:t>
            </a:r>
            <a:endParaRPr/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What actions can you take build your own resilience?</a:t>
            </a:r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194</Words>
  <Application>Microsoft Office PowerPoint</Application>
  <PresentationFormat>On-screen Show (16:9)</PresentationFormat>
  <Paragraphs>40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Career management for the future</vt:lpstr>
      <vt:lpstr>What is resilience?</vt:lpstr>
      <vt:lpstr>What do resilient people do?</vt:lpstr>
      <vt:lpstr>Jaclyn’s story</vt:lpstr>
      <vt:lpstr>Review learning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management for the future</dc:title>
  <dc:creator>Jo Carrington</dc:creator>
  <cp:lastModifiedBy>Barry Darnell</cp:lastModifiedBy>
  <cp:revision>5</cp:revision>
  <dcterms:modified xsi:type="dcterms:W3CDTF">2023-03-14T05:20:57Z</dcterms:modified>
</cp:coreProperties>
</file>