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7403C-3533-44D9-8CA1-F5FC1828065E}">
  <a:tblStyle styleId="{5EA7403C-3533-44D9-8CA1-F5FC182806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FF7FF30-955A-4E86-936E-4901FC86A3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33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456d809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86456d809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5029cb8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865029cb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844c45e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8844c45e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e93e99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7e93e99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7e93e99f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87e93e99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7e93e99f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87e93e99f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7e93e99f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87e93e99f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1dfebf0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81dfebf0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81dfebf0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dfebf07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81dfebf07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81dfebf079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1dfebf07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81dfebf07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81dfebf079_0_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1dfebf07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81dfebf07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81dfebf079_0_4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jumpstart.gov.au/article/australian-employers-offer-advice-young-job-seek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47" y="1042725"/>
            <a:ext cx="48120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Employability skills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44DAE-B615-04DC-A612-10A392716C33}"/>
              </a:ext>
            </a:extLst>
          </p:cNvPr>
          <p:cNvSpPr txBox="1"/>
          <p:nvPr/>
        </p:nvSpPr>
        <p:spPr>
          <a:xfrm>
            <a:off x="420283" y="4600398"/>
            <a:ext cx="219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Skills audit worksheet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For each of the eight essential skills tick the steps you feel you have achieved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Then write down the evidence for three of your strongest skills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Share your completed worksheet with your partner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Do they agree with your scoring? If not, why not?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Skills development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graphicFrame>
        <p:nvGraphicFramePr>
          <p:cNvPr id="236" name="Google Shape;236;p30"/>
          <p:cNvGraphicFramePr/>
          <p:nvPr>
            <p:extLst>
              <p:ext uri="{D42A27DB-BD31-4B8C-83A1-F6EECF244321}">
                <p14:modId xmlns:p14="http://schemas.microsoft.com/office/powerpoint/2010/main" val="1048199794"/>
              </p:ext>
            </p:extLst>
          </p:nvPr>
        </p:nvGraphicFramePr>
        <p:xfrm>
          <a:off x="2428530" y="1086095"/>
          <a:ext cx="3771850" cy="36372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Home</a:t>
                      </a:r>
                      <a:endParaRPr sz="10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/>
                        <a:t>Hobbies &amp; interests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Part time work</a:t>
                      </a:r>
                      <a:endParaRPr sz="1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School </a:t>
                      </a:r>
                      <a:endParaRPr sz="1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highlight>
                            <a:srgbClr val="FFFFFF"/>
                          </a:highlight>
                        </a:rPr>
                        <a:t>My </a:t>
                      </a:r>
                      <a:endParaRPr dirty="0"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highlight>
                            <a:srgbClr val="FFFFFF"/>
                          </a:highlight>
                        </a:rPr>
                        <a:t>transferable skills</a:t>
                      </a:r>
                      <a:endParaRPr sz="10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Volunteering</a:t>
                      </a:r>
                      <a:endParaRPr sz="1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Sport</a:t>
                      </a:r>
                      <a:endParaRPr sz="1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Music/Drama</a:t>
                      </a:r>
                      <a:endParaRPr sz="100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/>
                        <a:t>With friends</a:t>
                      </a:r>
                      <a:endParaRPr sz="8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dirty="0">
                <a:solidFill>
                  <a:srgbClr val="002060"/>
                </a:solidFill>
              </a:rPr>
              <a:t>Review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have you learnt today? Were the exercises easy or difficult?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Could you confidently describe your main skills to others?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How will the skills you possess affect your career choice?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77687" y="875359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AU" sz="2200" dirty="0"/>
              <a:t>The </a:t>
            </a:r>
            <a:r>
              <a:rPr lang="en-AU" sz="2200" i="1" dirty="0"/>
              <a:t>Australian Chamber of Industry and Commerce </a:t>
            </a:r>
            <a:r>
              <a:rPr lang="en-AU" sz="2200" dirty="0"/>
              <a:t>and</a:t>
            </a:r>
            <a:r>
              <a:rPr lang="en-AU" sz="2200" i="1" dirty="0"/>
              <a:t> Business Council of Australia</a:t>
            </a:r>
            <a:r>
              <a:rPr lang="en-GB" sz="2200" dirty="0"/>
              <a:t> definition of employability skills</a:t>
            </a:r>
            <a:endParaRPr sz="2200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77687" y="2808469"/>
            <a:ext cx="3905700" cy="191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7030A0"/>
                </a:solidFill>
              </a:rPr>
              <a:t>Taken from Australian Government website -  </a:t>
            </a:r>
            <a:r>
              <a:rPr lang="en-GB" sz="1400" dirty="0">
                <a:solidFill>
                  <a:srgbClr val="7030A0"/>
                </a:solidFill>
              </a:rPr>
              <a:t>https://www.jobjumpstart.gov.au/article/what-are-employability-skills</a:t>
            </a:r>
            <a:endParaRPr sz="1400" dirty="0">
              <a:solidFill>
                <a:srgbClr val="7030A0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657096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Roboto"/>
              </a:rPr>
              <a:t>“</a:t>
            </a:r>
            <a:r>
              <a:rPr lang="en-AU" b="0" i="0" dirty="0">
                <a:solidFill>
                  <a:srgbClr val="212529"/>
                </a:solidFill>
                <a:effectLst/>
                <a:latin typeface="Roboto"/>
              </a:rPr>
              <a:t>Employability skills are the essential skills, personal qualities and values that enable you to thrive in any workplace</a:t>
            </a:r>
            <a:r>
              <a:rPr lang="en-AU" dirty="0">
                <a:solidFill>
                  <a:srgbClr val="212529"/>
                </a:solidFill>
                <a:latin typeface="Roboto"/>
              </a:rPr>
              <a:t>.”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Simpler definition 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Employability skills are the knowledge, personal qualities, attitude and behaviour needed to: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Get work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Stay in work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Do your job well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Why are employability skills important?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Employability skills will help you realise your potential as you move through education into a chosen career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Employability skills will help you in the future to move between jobs or career areas - so you remain employable through your working life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>
                <a:solidFill>
                  <a:srgbClr val="003B61"/>
                </a:solidFill>
              </a:rPr>
              <a:t>What do employers think about young people’s employability skills? 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 the UK, </a:t>
            </a:r>
            <a:r>
              <a:rPr lang="en-GB" dirty="0">
                <a:solidFill>
                  <a:srgbClr val="7030A0"/>
                </a:solidFill>
              </a:rPr>
              <a:t>the Council for British Industry’s </a:t>
            </a:r>
            <a:r>
              <a:rPr lang="en-GB" dirty="0">
                <a:solidFill>
                  <a:srgbClr val="002060"/>
                </a:solidFill>
              </a:rPr>
              <a:t>Education and Skills 2018 annual report titled ‘Educating for the Modern World’, which represents 28,000 employers, found that </a:t>
            </a:r>
            <a:r>
              <a:rPr lang="en-GB" i="1" dirty="0">
                <a:solidFill>
                  <a:srgbClr val="002060"/>
                </a:solidFill>
              </a:rPr>
              <a:t>44% of employers felt young people leaving school, college or university were not work ready</a:t>
            </a:r>
            <a:endParaRPr i="1" dirty="0">
              <a:solidFill>
                <a:srgbClr val="002060"/>
              </a:solidFill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4781226" y="420491"/>
            <a:ext cx="3905700" cy="40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7030A0"/>
                </a:solidFill>
              </a:rPr>
              <a:t>Similarly in Australia, the Australian Government surveyed more than 3,000 Australian employers. Employers mentioned that </a:t>
            </a:r>
            <a:r>
              <a:rPr lang="en-US" b="1" dirty="0">
                <a:solidFill>
                  <a:srgbClr val="7030A0"/>
                </a:solidFill>
              </a:rPr>
              <a:t>some young people have unrealistic expectations of work</a:t>
            </a:r>
            <a:r>
              <a:rPr lang="en-US" dirty="0">
                <a:solidFill>
                  <a:srgbClr val="7030A0"/>
                </a:solidFill>
              </a:rPr>
              <a:t>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being unprepared for the demands of the workplace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the level of pay they would receive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wanting to start at the top instead of working their way up</a:t>
            </a:r>
          </a:p>
          <a:p>
            <a:pPr marL="114300" indent="0">
              <a:buNone/>
            </a:pPr>
            <a:endParaRPr lang="en-US" sz="12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n-US" sz="1200">
                <a:solidFill>
                  <a:srgbClr val="7030A0"/>
                </a:solidFill>
              </a:rPr>
              <a:t>Reference:  </a:t>
            </a:r>
            <a:r>
              <a:rPr lang="en-US" sz="1200" dirty="0">
                <a:solidFill>
                  <a:srgbClr val="7030A0"/>
                </a:solidFill>
                <a:hlinkClick r:id="rId3"/>
              </a:rPr>
              <a:t>https://www.jobjumpstart.gov.au/article/australian-employers-offer-advice-young-job-seekers</a:t>
            </a:r>
            <a:endParaRPr lang="en-US" sz="12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endParaRPr lang="en-US" sz="120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Three broad types of employability skills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553425" y="1502350"/>
            <a:ext cx="22662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74F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solidFill>
                  <a:srgbClr val="003B61"/>
                </a:solidFill>
              </a:rPr>
              <a:t>Technical skills</a:t>
            </a:r>
            <a:endParaRPr sz="17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13">
              <a:solidFill>
                <a:srgbClr val="003B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13">
                <a:solidFill>
                  <a:srgbClr val="003B61"/>
                </a:solidFill>
              </a:rPr>
              <a:t>Skills which are specific to a particular sector or role, sometimes drawing off a particular body of knowledge. These skills are not easily transferred beyond the sector or role to which they relate.</a:t>
            </a:r>
            <a:endParaRPr sz="16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3378175" y="1502350"/>
            <a:ext cx="23871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7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003B61"/>
                </a:solidFill>
              </a:rPr>
              <a:t>Essential skills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13">
              <a:solidFill>
                <a:srgbClr val="003B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13">
                <a:solidFill>
                  <a:srgbClr val="003B61"/>
                </a:solidFill>
              </a:rPr>
              <a:t>Highly transferable skills that everyone needs to do almost any job, which support the application of specialist knowledge and technical skills. Essential skills cover interpersonal, communication, self-management and creative problem-solving skills.</a:t>
            </a:r>
            <a:endParaRPr sz="16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6129150" y="1502350"/>
            <a:ext cx="2266200" cy="2464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AE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003B61"/>
                </a:solidFill>
              </a:rPr>
              <a:t>Basic skills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200">
              <a:solidFill>
                <a:srgbClr val="003B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200">
                <a:solidFill>
                  <a:srgbClr val="003B61"/>
                </a:solidFill>
              </a:rPr>
              <a:t>Literacy and numeracy, and basic digital skills.</a:t>
            </a:r>
            <a:r>
              <a:rPr lang="en-GB">
                <a:solidFill>
                  <a:srgbClr val="003B61"/>
                </a:solidFill>
              </a:rPr>
              <a:t> 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Skills Builder’s eight essential skills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graphicFrame>
        <p:nvGraphicFramePr>
          <p:cNvPr id="189" name="Google Shape;189;p26"/>
          <p:cNvGraphicFramePr/>
          <p:nvPr>
            <p:extLst>
              <p:ext uri="{D42A27DB-BD31-4B8C-83A1-F6EECF244321}">
                <p14:modId xmlns:p14="http://schemas.microsoft.com/office/powerpoint/2010/main" val="4071565781"/>
              </p:ext>
            </p:extLst>
          </p:nvPr>
        </p:nvGraphicFramePr>
        <p:xfrm>
          <a:off x="1197757" y="1535872"/>
          <a:ext cx="6612775" cy="2422225"/>
        </p:xfrm>
        <a:graphic>
          <a:graphicData uri="http://schemas.openxmlformats.org/drawingml/2006/table">
            <a:tbl>
              <a:tblPr firstRow="1" bandRow="1">
                <a:noFill/>
                <a:tableStyleId>{5EA7403C-3533-44D9-8CA1-F5FC1828065E}</a:tableStyleId>
              </a:tblPr>
              <a:tblGrid>
                <a:gridCol w="15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Communication: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Creative problem-solving: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Self-management:</a:t>
                      </a:r>
                      <a:endParaRPr sz="1400" u="none" strike="noStrike" cap="none" dirty="0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Interpersonal: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solidFill>
                      <a:srgbClr val="FF7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Listening</a:t>
                      </a:r>
                      <a:endParaRPr sz="120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Problem-solving</a:t>
                      </a:r>
                      <a:endParaRPr sz="14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Staying positive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</a:t>
                      </a:r>
                      <a:endParaRPr sz="1400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Speaking</a:t>
                      </a:r>
                      <a:endParaRPr sz="12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Creativity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Aiming high</a:t>
                      </a:r>
                      <a:endParaRPr sz="14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Teamwork</a:t>
                      </a:r>
                      <a:endParaRPr sz="14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Match the eight essential skills to the definitions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457200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dirty="0">
                <a:solidFill>
                  <a:srgbClr val="FFFFFF"/>
                </a:solidFill>
              </a:rPr>
              <a:t>The ability to find a solution to a situation or challenge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2521988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dirty="0">
                <a:solidFill>
                  <a:srgbClr val="FFFFFF"/>
                </a:solidFill>
              </a:rPr>
              <a:t>Working cooperatively with others towards achieving a shared goal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4587925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>
                <a:solidFill>
                  <a:srgbClr val="FFFFFF"/>
                </a:solidFill>
              </a:rPr>
              <a:t>The ability to use tactics and strategies to overcome setbacks and achieve goals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45720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The ability to set clear, tangible goals and devise a robust route to achieving 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251970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The receiving, retaining and processing of information or ideas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4586775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Supporting, encouraging and developing others to achieve a shared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6653850" y="147290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The oral transmission of information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6653850" y="3031450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The use of imagination and the generation of new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257400" y="894699"/>
            <a:ext cx="862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Listening - Speaking - Problem-solving - Creativity - Staying positive - Aiming high - Leadership - Teamwork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Match the eight essential skills to the definitions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457200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Problem-solving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sz="1200" dirty="0">
                <a:solidFill>
                  <a:srgbClr val="FFFFFF"/>
                </a:solidFill>
              </a:rPr>
              <a:t>The ability to find a solution to a situation or challenge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2521988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Teamwork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</a:rPr>
              <a:t>Working cooperatively with others towards achieving a shared goal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587925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3B61"/>
                </a:solidFill>
              </a:rPr>
              <a:t>Staying positive</a:t>
            </a:r>
            <a:r>
              <a:rPr lang="en-GB" dirty="0">
                <a:solidFill>
                  <a:srgbClr val="003B61"/>
                </a:solidFill>
              </a:rPr>
              <a:t>: </a:t>
            </a:r>
            <a:r>
              <a:rPr lang="en-GB" sz="1200" dirty="0">
                <a:solidFill>
                  <a:srgbClr val="FFFFFF"/>
                </a:solidFill>
              </a:rPr>
              <a:t>The ability to use tactics and strategies to overcome setbacks and achieve goals</a:t>
            </a:r>
            <a:endParaRPr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5720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Aiming high</a:t>
            </a:r>
            <a:r>
              <a:rPr lang="en-GB" dirty="0">
                <a:solidFill>
                  <a:srgbClr val="002060"/>
                </a:solidFill>
              </a:rPr>
              <a:t>: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</a:rPr>
              <a:t>The ability to set clear, tangible goals and devise a robust route to achieving them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251970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3B61"/>
                </a:solidFill>
              </a:rPr>
              <a:t>Listening</a:t>
            </a:r>
            <a:r>
              <a:rPr lang="en-GB" dirty="0">
                <a:solidFill>
                  <a:srgbClr val="003B61"/>
                </a:solidFill>
              </a:rPr>
              <a:t>: </a:t>
            </a:r>
            <a:endParaRPr dirty="0">
              <a:solidFill>
                <a:srgbClr val="003B6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</a:rPr>
              <a:t>The receiving, retaining and processing of information or ideas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4586775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Leadership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sz="1200" dirty="0">
                <a:solidFill>
                  <a:srgbClr val="FFFFFF"/>
                </a:solidFill>
              </a:rPr>
              <a:t>Supporting, encouraging and developing others to achieve a shared goal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6653850" y="149243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Speaking</a:t>
            </a:r>
            <a:r>
              <a:rPr lang="en-GB" dirty="0">
                <a:solidFill>
                  <a:srgbClr val="002060"/>
                </a:solidFill>
              </a:rPr>
              <a:t>: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</a:rPr>
              <a:t>The oral transmission of information or ideas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6653850" y="3050984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Creativity</a:t>
            </a:r>
            <a:r>
              <a:rPr lang="en-GB" dirty="0">
                <a:solidFill>
                  <a:srgbClr val="002060"/>
                </a:solidFill>
              </a:rPr>
              <a:t>: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 dirty="0">
                <a:solidFill>
                  <a:srgbClr val="FFFFFF"/>
                </a:solidFill>
              </a:rPr>
              <a:t>The use of imagination and the generation of new ideas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272175" y="847548"/>
            <a:ext cx="862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  </a:t>
            </a:r>
            <a:r>
              <a:rPr lang="en-GB" sz="1600" b="1" dirty="0">
                <a:solidFill>
                  <a:srgbClr val="002060"/>
                </a:solidFill>
              </a:rPr>
              <a:t>Answers:</a:t>
            </a:r>
            <a:endParaRPr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726</Words>
  <Application>Microsoft Office PowerPoint</Application>
  <PresentationFormat>On-screen Show (16:9)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Office Theme</vt:lpstr>
      <vt:lpstr>Employability skills</vt:lpstr>
      <vt:lpstr>The Australian Chamber of Industry and Commerce and Business Council of Australia definition of employability skills</vt:lpstr>
      <vt:lpstr>Simpler definition </vt:lpstr>
      <vt:lpstr>Why are employability skills important?</vt:lpstr>
      <vt:lpstr>What do employers think about young people’s employability skills? </vt:lpstr>
      <vt:lpstr>Three broad types of employability skills</vt:lpstr>
      <vt:lpstr>Skills Builder’s eight essential skills</vt:lpstr>
      <vt:lpstr>Match the eight essential skills to the definitions</vt:lpstr>
      <vt:lpstr>Match the eight essential skills to the definitions</vt:lpstr>
      <vt:lpstr>Skills audit worksheet</vt:lpstr>
      <vt:lpstr>Skills development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Employability skills</dc:title>
  <dc:creator>Jo Carrington</dc:creator>
  <cp:lastModifiedBy>Barry Darnell</cp:lastModifiedBy>
  <cp:revision>16</cp:revision>
  <dcterms:modified xsi:type="dcterms:W3CDTF">2023-03-14T05:08:01Z</dcterms:modified>
</cp:coreProperties>
</file>